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95" r:id="rId3"/>
    <p:sldId id="258" r:id="rId4"/>
    <p:sldId id="262" r:id="rId5"/>
    <p:sldId id="260" r:id="rId6"/>
    <p:sldId id="302" r:id="rId7"/>
    <p:sldId id="313" r:id="rId8"/>
    <p:sldId id="309" r:id="rId9"/>
    <p:sldId id="310" r:id="rId10"/>
    <p:sldId id="311" r:id="rId11"/>
    <p:sldId id="280" r:id="rId12"/>
    <p:sldId id="301" r:id="rId13"/>
    <p:sldId id="273" r:id="rId14"/>
    <p:sldId id="312" r:id="rId15"/>
    <p:sldId id="274" r:id="rId16"/>
    <p:sldId id="322" r:id="rId17"/>
    <p:sldId id="315" r:id="rId18"/>
    <p:sldId id="275" r:id="rId19"/>
    <p:sldId id="287" r:id="rId20"/>
    <p:sldId id="318" r:id="rId21"/>
    <p:sldId id="323" r:id="rId22"/>
    <p:sldId id="319" r:id="rId23"/>
    <p:sldId id="314" r:id="rId24"/>
    <p:sldId id="28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2500" autoAdjust="0"/>
    <p:restoredTop sz="94660"/>
  </p:normalViewPr>
  <p:slideViewPr>
    <p:cSldViewPr>
      <p:cViewPr varScale="1">
        <p:scale>
          <a:sx n="64" d="100"/>
          <a:sy n="64" d="100"/>
        </p:scale>
        <p:origin x="-1608" y="-102"/>
      </p:cViewPr>
      <p:guideLst>
        <p:guide orient="horz" pos="2160"/>
        <p:guide pos="2880"/>
      </p:guideLst>
    </p:cSldViewPr>
  </p:slideViewPr>
  <p:notesTextViewPr>
    <p:cViewPr>
      <p:scale>
        <a:sx n="1" d="1"/>
        <a:sy n="1" d="1"/>
      </p:scale>
      <p:origin x="0" y="0"/>
    </p:cViewPr>
  </p:notesTextViewPr>
  <p:sorterViewPr>
    <p:cViewPr>
      <p:scale>
        <a:sx n="100" d="100"/>
        <a:sy n="100" d="100"/>
      </p:scale>
      <p:origin x="0" y="271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73594F-2302-46FA-A2D7-E4D9D6F21D0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8ADA240B-C77C-4BE0-B779-75F136C7988A}">
      <dgm:prSet phldrT="[Text]"/>
      <dgm:spPr/>
      <dgm:t>
        <a:bodyPr/>
        <a:lstStyle/>
        <a:p>
          <a:r>
            <a:rPr lang="en-US" dirty="0" smtClean="0"/>
            <a:t>Reduce</a:t>
          </a:r>
          <a:endParaRPr lang="en-US" dirty="0"/>
        </a:p>
      </dgm:t>
    </dgm:pt>
    <dgm:pt modelId="{633A94FD-3C93-4397-8E0A-0D8DA50B57E2}" type="parTrans" cxnId="{AAB18864-5A33-405A-9CC4-AD61B04F82BE}">
      <dgm:prSet/>
      <dgm:spPr/>
      <dgm:t>
        <a:bodyPr/>
        <a:lstStyle/>
        <a:p>
          <a:endParaRPr lang="en-US"/>
        </a:p>
      </dgm:t>
    </dgm:pt>
    <dgm:pt modelId="{F502FF7E-5A84-4E1B-A22E-B24B67886A32}" type="sibTrans" cxnId="{AAB18864-5A33-405A-9CC4-AD61B04F82BE}">
      <dgm:prSet/>
      <dgm:spPr/>
      <dgm:t>
        <a:bodyPr/>
        <a:lstStyle/>
        <a:p>
          <a:endParaRPr lang="en-US"/>
        </a:p>
      </dgm:t>
    </dgm:pt>
    <dgm:pt modelId="{57CD73FE-E659-401A-AA30-20F46A9DCE83}">
      <dgm:prSet phldrT="[Text]"/>
      <dgm:spPr>
        <a:solidFill>
          <a:srgbClr val="FFCC00"/>
        </a:solidFill>
      </dgm:spPr>
      <dgm:t>
        <a:bodyPr/>
        <a:lstStyle/>
        <a:p>
          <a:r>
            <a:rPr lang="en-US" dirty="0" smtClean="0"/>
            <a:t>Reuse</a:t>
          </a:r>
          <a:endParaRPr lang="en-US" dirty="0"/>
        </a:p>
      </dgm:t>
    </dgm:pt>
    <dgm:pt modelId="{988EE663-8E1D-4B03-A579-59CD22F88FAB}" type="parTrans" cxnId="{DF8FC505-DAD7-43CF-8345-19EFD2033BAA}">
      <dgm:prSet/>
      <dgm:spPr/>
      <dgm:t>
        <a:bodyPr/>
        <a:lstStyle/>
        <a:p>
          <a:endParaRPr lang="en-US"/>
        </a:p>
      </dgm:t>
    </dgm:pt>
    <dgm:pt modelId="{41933816-23A7-414A-90EB-843C426A0E7F}" type="sibTrans" cxnId="{DF8FC505-DAD7-43CF-8345-19EFD2033BAA}">
      <dgm:prSet/>
      <dgm:spPr/>
      <dgm:t>
        <a:bodyPr/>
        <a:lstStyle/>
        <a:p>
          <a:endParaRPr lang="en-US"/>
        </a:p>
      </dgm:t>
    </dgm:pt>
    <dgm:pt modelId="{4A8B6B5A-E3C7-41A5-8741-12325F137E90}">
      <dgm:prSet phldrT="[Text]"/>
      <dgm:spPr/>
      <dgm:t>
        <a:bodyPr/>
        <a:lstStyle/>
        <a:p>
          <a:r>
            <a:rPr lang="en-US" dirty="0" smtClean="0"/>
            <a:t>Recycle</a:t>
          </a:r>
          <a:endParaRPr lang="en-US" dirty="0"/>
        </a:p>
      </dgm:t>
    </dgm:pt>
    <dgm:pt modelId="{3DA4A62C-B867-44C7-90A2-C7D5D2305171}" type="parTrans" cxnId="{239152F0-F55C-4BFB-B761-412FE45896B3}">
      <dgm:prSet/>
      <dgm:spPr/>
      <dgm:t>
        <a:bodyPr/>
        <a:lstStyle/>
        <a:p>
          <a:endParaRPr lang="en-US"/>
        </a:p>
      </dgm:t>
    </dgm:pt>
    <dgm:pt modelId="{5B641995-05F2-465C-87BF-28050C9567B0}" type="sibTrans" cxnId="{239152F0-F55C-4BFB-B761-412FE45896B3}">
      <dgm:prSet/>
      <dgm:spPr/>
      <dgm:t>
        <a:bodyPr/>
        <a:lstStyle/>
        <a:p>
          <a:endParaRPr lang="en-US"/>
        </a:p>
      </dgm:t>
    </dgm:pt>
    <dgm:pt modelId="{45F7036A-1B20-439A-A4C3-F1753D7E75F6}">
      <dgm:prSet custT="1"/>
      <dgm:spPr/>
      <dgm:t>
        <a:bodyPr/>
        <a:lstStyle/>
        <a:p>
          <a:r>
            <a:rPr lang="en-US" sz="1600" b="1" dirty="0" smtClean="0">
              <a:solidFill>
                <a:srgbClr val="004200"/>
              </a:solidFill>
              <a:latin typeface="Times New Roman" panose="02020603050405020304" pitchFamily="18" charset="0"/>
              <a:cs typeface="Times New Roman" panose="02020603050405020304" pitchFamily="18" charset="0"/>
            </a:rPr>
            <a:t>Consume fewer servers, printers, </a:t>
          </a:r>
          <a:r>
            <a:rPr lang="en-US" sz="1600" b="1" dirty="0" err="1" smtClean="0">
              <a:solidFill>
                <a:srgbClr val="004200"/>
              </a:solidFill>
              <a:latin typeface="Times New Roman" panose="02020603050405020304" pitchFamily="18" charset="0"/>
              <a:cs typeface="Times New Roman" panose="02020603050405020304" pitchFamily="18" charset="0"/>
            </a:rPr>
            <a:t>etc</a:t>
          </a:r>
          <a:r>
            <a:rPr lang="en-US" sz="1600" b="1" dirty="0" smtClean="0">
              <a:solidFill>
                <a:srgbClr val="004200"/>
              </a:solidFill>
              <a:latin typeface="Times New Roman" panose="02020603050405020304" pitchFamily="18" charset="0"/>
              <a:cs typeface="Times New Roman" panose="02020603050405020304" pitchFamily="18" charset="0"/>
            </a:rPr>
            <a:t> by increasing utilization by - virtualization cloud computing.</a:t>
          </a:r>
          <a:endParaRPr lang="en-US" sz="1600" dirty="0">
            <a:latin typeface="Times New Roman" panose="02020603050405020304" pitchFamily="18" charset="0"/>
            <a:cs typeface="Times New Roman" panose="02020603050405020304" pitchFamily="18" charset="0"/>
          </a:endParaRPr>
        </a:p>
      </dgm:t>
    </dgm:pt>
    <dgm:pt modelId="{9395AFB5-406F-46DB-9EBF-714780E30710}" type="parTrans" cxnId="{8EA8FB1B-6B9D-4A94-B155-155076E3C819}">
      <dgm:prSet/>
      <dgm:spPr/>
      <dgm:t>
        <a:bodyPr/>
        <a:lstStyle/>
        <a:p>
          <a:endParaRPr lang="en-US"/>
        </a:p>
      </dgm:t>
    </dgm:pt>
    <dgm:pt modelId="{8130423B-3366-4FAF-BCE7-8994A027BDDA}" type="sibTrans" cxnId="{8EA8FB1B-6B9D-4A94-B155-155076E3C819}">
      <dgm:prSet/>
      <dgm:spPr/>
      <dgm:t>
        <a:bodyPr/>
        <a:lstStyle/>
        <a:p>
          <a:endParaRPr lang="en-US"/>
        </a:p>
      </dgm:t>
    </dgm:pt>
    <dgm:pt modelId="{60C4ECB8-7FE8-4896-8A97-39B40F760B06}">
      <dgm:prSet custT="1"/>
      <dgm:spPr/>
      <dgm:t>
        <a:bodyPr/>
        <a:lstStyle/>
        <a:p>
          <a:r>
            <a:rPr lang="en-US" sz="1600" b="1" dirty="0" smtClean="0">
              <a:solidFill>
                <a:srgbClr val="004200"/>
              </a:solidFill>
              <a:latin typeface="Times New Roman" panose="02020603050405020304" pitchFamily="18" charset="0"/>
              <a:cs typeface="Times New Roman" panose="02020603050405020304" pitchFamily="18" charset="0"/>
            </a:rPr>
            <a:t>Stop over provisioning; improve capacity planning.</a:t>
          </a:r>
          <a:endParaRPr lang="en-US" sz="1600" b="1" dirty="0">
            <a:solidFill>
              <a:srgbClr val="004200"/>
            </a:solidFill>
            <a:latin typeface="Times New Roman" panose="02020603050405020304" pitchFamily="18" charset="0"/>
            <a:cs typeface="Times New Roman" panose="02020603050405020304" pitchFamily="18" charset="0"/>
          </a:endParaRPr>
        </a:p>
      </dgm:t>
    </dgm:pt>
    <dgm:pt modelId="{9254E84C-800D-4B1F-949E-52140D6A4B53}" type="parTrans" cxnId="{D4F4472C-8F44-4480-8871-556306E7BDE7}">
      <dgm:prSet/>
      <dgm:spPr/>
      <dgm:t>
        <a:bodyPr/>
        <a:lstStyle/>
        <a:p>
          <a:endParaRPr lang="en-US"/>
        </a:p>
      </dgm:t>
    </dgm:pt>
    <dgm:pt modelId="{E2853619-2A3F-4287-8AC7-18F84B3D8C94}" type="sibTrans" cxnId="{D4F4472C-8F44-4480-8871-556306E7BDE7}">
      <dgm:prSet/>
      <dgm:spPr/>
      <dgm:t>
        <a:bodyPr/>
        <a:lstStyle/>
        <a:p>
          <a:endParaRPr lang="en-US"/>
        </a:p>
      </dgm:t>
    </dgm:pt>
    <dgm:pt modelId="{55332E25-4481-485D-A136-297EF1CF6E3B}">
      <dgm:prSet custT="1"/>
      <dgm:spPr/>
      <dgm:t>
        <a:bodyPr/>
        <a:lstStyle/>
        <a:p>
          <a:r>
            <a:rPr lang="en-US" sz="1600" b="1" dirty="0" smtClean="0">
              <a:solidFill>
                <a:srgbClr val="004200"/>
              </a:solidFill>
              <a:latin typeface="Times New Roman" panose="02020603050405020304" pitchFamily="18" charset="0"/>
              <a:cs typeface="Times New Roman" panose="02020603050405020304" pitchFamily="18" charset="0"/>
            </a:rPr>
            <a:t>Turn power management on.</a:t>
          </a:r>
          <a:endParaRPr lang="en-US" sz="1600" b="1" dirty="0">
            <a:solidFill>
              <a:srgbClr val="004200"/>
            </a:solidFill>
            <a:latin typeface="Times New Roman" panose="02020603050405020304" pitchFamily="18" charset="0"/>
            <a:cs typeface="Times New Roman" panose="02020603050405020304" pitchFamily="18" charset="0"/>
          </a:endParaRPr>
        </a:p>
      </dgm:t>
    </dgm:pt>
    <dgm:pt modelId="{EE2BB129-D791-4C23-8CDE-1927D96EFA87}" type="parTrans" cxnId="{D9077B32-5F98-40C8-AD2E-97EB85F32354}">
      <dgm:prSet/>
      <dgm:spPr/>
      <dgm:t>
        <a:bodyPr/>
        <a:lstStyle/>
        <a:p>
          <a:endParaRPr lang="en-US"/>
        </a:p>
      </dgm:t>
    </dgm:pt>
    <dgm:pt modelId="{6DA6AB42-7E73-4148-B63D-CE3FCE9E7884}" type="sibTrans" cxnId="{D9077B32-5F98-40C8-AD2E-97EB85F32354}">
      <dgm:prSet/>
      <dgm:spPr/>
      <dgm:t>
        <a:bodyPr/>
        <a:lstStyle/>
        <a:p>
          <a:endParaRPr lang="en-US"/>
        </a:p>
      </dgm:t>
    </dgm:pt>
    <dgm:pt modelId="{917E3165-F40E-4BA8-A06D-E423A07625BD}">
      <dgm:prSet custT="1"/>
      <dgm:spPr/>
      <dgm:t>
        <a:bodyPr/>
        <a:lstStyle/>
        <a:p>
          <a:pPr algn="just"/>
          <a:r>
            <a:rPr lang="en-US" sz="1600" b="1" dirty="0" smtClean="0">
              <a:solidFill>
                <a:srgbClr val="004200"/>
              </a:solidFill>
              <a:latin typeface="Times New Roman" panose="02020603050405020304" pitchFamily="18" charset="0"/>
              <a:cs typeface="Times New Roman" panose="02020603050405020304" pitchFamily="18" charset="0"/>
            </a:rPr>
            <a:t>Extend the life of assets by reusing them within the enterprise and externally.</a:t>
          </a:r>
          <a:endParaRPr lang="en-US" sz="1600" dirty="0">
            <a:latin typeface="Times New Roman" panose="02020603050405020304" pitchFamily="18" charset="0"/>
            <a:cs typeface="Times New Roman" panose="02020603050405020304" pitchFamily="18" charset="0"/>
          </a:endParaRPr>
        </a:p>
      </dgm:t>
    </dgm:pt>
    <dgm:pt modelId="{F99F3114-6F2B-48F2-B557-9E40961F989D}" type="parTrans" cxnId="{F9B2E07D-FE93-4177-8180-27262DEFA169}">
      <dgm:prSet/>
      <dgm:spPr/>
      <dgm:t>
        <a:bodyPr/>
        <a:lstStyle/>
        <a:p>
          <a:endParaRPr lang="en-US"/>
        </a:p>
      </dgm:t>
    </dgm:pt>
    <dgm:pt modelId="{E60DF9B7-02B9-4A0C-949B-00952EA9504E}" type="sibTrans" cxnId="{F9B2E07D-FE93-4177-8180-27262DEFA169}">
      <dgm:prSet/>
      <dgm:spPr/>
      <dgm:t>
        <a:bodyPr/>
        <a:lstStyle/>
        <a:p>
          <a:endParaRPr lang="en-US"/>
        </a:p>
      </dgm:t>
    </dgm:pt>
    <dgm:pt modelId="{127B0D22-02DA-4C54-87AB-F621AE2447E8}">
      <dgm:prSet custT="1"/>
      <dgm:spPr/>
      <dgm:t>
        <a:bodyPr/>
        <a:lstStyle/>
        <a:p>
          <a:pPr algn="just"/>
          <a:r>
            <a:rPr lang="en-US" sz="1600" b="1" dirty="0" smtClean="0">
              <a:solidFill>
                <a:srgbClr val="004200"/>
              </a:solidFill>
              <a:latin typeface="Times New Roman" panose="02020603050405020304" pitchFamily="18" charset="0"/>
              <a:cs typeface="Times New Roman" panose="02020603050405020304" pitchFamily="18" charset="0"/>
            </a:rPr>
            <a:t>Ensure and validate the correct disposition of all electronic equipment.</a:t>
          </a:r>
          <a:endParaRPr lang="en-US" sz="1600" dirty="0">
            <a:latin typeface="Times New Roman" panose="02020603050405020304" pitchFamily="18" charset="0"/>
            <a:cs typeface="Times New Roman" panose="02020603050405020304" pitchFamily="18" charset="0"/>
          </a:endParaRPr>
        </a:p>
      </dgm:t>
    </dgm:pt>
    <dgm:pt modelId="{9414496A-C3A3-4086-9B26-F4D139F2C894}" type="parTrans" cxnId="{60674B80-905C-4007-8983-28A4ADCCCD2F}">
      <dgm:prSet/>
      <dgm:spPr/>
      <dgm:t>
        <a:bodyPr/>
        <a:lstStyle/>
        <a:p>
          <a:endParaRPr lang="en-US"/>
        </a:p>
      </dgm:t>
    </dgm:pt>
    <dgm:pt modelId="{BE5B4C28-449C-4B2B-BD19-CB870CF5BB71}" type="sibTrans" cxnId="{60674B80-905C-4007-8983-28A4ADCCCD2F}">
      <dgm:prSet/>
      <dgm:spPr/>
      <dgm:t>
        <a:bodyPr/>
        <a:lstStyle/>
        <a:p>
          <a:endParaRPr lang="en-US"/>
        </a:p>
      </dgm:t>
    </dgm:pt>
    <dgm:pt modelId="{12C6305D-D8DA-4727-B8E7-C14EFE0FE85F}">
      <dgm:prSet custT="1"/>
      <dgm:spPr/>
      <dgm:t>
        <a:bodyPr/>
        <a:lstStyle/>
        <a:p>
          <a:pPr algn="just"/>
          <a:r>
            <a:rPr lang="en-US" sz="1600" b="1" dirty="0" smtClean="0">
              <a:solidFill>
                <a:srgbClr val="004200"/>
              </a:solidFill>
              <a:latin typeface="Times New Roman" panose="02020603050405020304" pitchFamily="18" charset="0"/>
              <a:cs typeface="Times New Roman" panose="02020603050405020304" pitchFamily="18" charset="0"/>
            </a:rPr>
            <a:t>Buy recyclable products.</a:t>
          </a:r>
          <a:endParaRPr lang="en-US" sz="1600" b="1" dirty="0">
            <a:solidFill>
              <a:srgbClr val="004200"/>
            </a:solidFill>
            <a:latin typeface="Times New Roman" panose="02020603050405020304" pitchFamily="18" charset="0"/>
            <a:cs typeface="Times New Roman" panose="02020603050405020304" pitchFamily="18" charset="0"/>
          </a:endParaRPr>
        </a:p>
      </dgm:t>
    </dgm:pt>
    <dgm:pt modelId="{E97ADEB5-5449-438A-90BF-6EF5D0FD89E2}" type="parTrans" cxnId="{7516CAFA-2E24-43B4-96AA-C495BCF2FE2A}">
      <dgm:prSet/>
      <dgm:spPr/>
      <dgm:t>
        <a:bodyPr/>
        <a:lstStyle/>
        <a:p>
          <a:endParaRPr lang="en-US"/>
        </a:p>
      </dgm:t>
    </dgm:pt>
    <dgm:pt modelId="{D3E8C06E-B3F6-4C04-A74D-E0B13C650319}" type="sibTrans" cxnId="{7516CAFA-2E24-43B4-96AA-C495BCF2FE2A}">
      <dgm:prSet/>
      <dgm:spPr/>
      <dgm:t>
        <a:bodyPr/>
        <a:lstStyle/>
        <a:p>
          <a:endParaRPr lang="en-US"/>
        </a:p>
      </dgm:t>
    </dgm:pt>
    <dgm:pt modelId="{4FDF6C7E-F5E2-40DC-9218-04722769A066}">
      <dgm:prSet/>
      <dgm:spPr/>
      <dgm:t>
        <a:bodyPr/>
        <a:lstStyle/>
        <a:p>
          <a:pPr algn="l"/>
          <a:endParaRPr lang="en-US" sz="1200" dirty="0"/>
        </a:p>
      </dgm:t>
    </dgm:pt>
    <dgm:pt modelId="{07DD901D-9D51-4847-81F0-82AA96261E63}" type="parTrans" cxnId="{27862C6F-40AC-43C7-B0D0-8C4AD8959E7B}">
      <dgm:prSet/>
      <dgm:spPr/>
      <dgm:t>
        <a:bodyPr/>
        <a:lstStyle/>
        <a:p>
          <a:endParaRPr lang="en-US"/>
        </a:p>
      </dgm:t>
    </dgm:pt>
    <dgm:pt modelId="{D18AF2BB-E0E0-4456-AD1C-23B02DC096B7}" type="sibTrans" cxnId="{27862C6F-40AC-43C7-B0D0-8C4AD8959E7B}">
      <dgm:prSet/>
      <dgm:spPr/>
      <dgm:t>
        <a:bodyPr/>
        <a:lstStyle/>
        <a:p>
          <a:endParaRPr lang="en-US"/>
        </a:p>
      </dgm:t>
    </dgm:pt>
    <dgm:pt modelId="{72DC438C-4F2F-491F-9A9E-1CF665DF5AD0}">
      <dgm:prSet custT="1"/>
      <dgm:spPr/>
      <dgm:t>
        <a:bodyPr/>
        <a:lstStyle/>
        <a:p>
          <a:pPr algn="just"/>
          <a:endParaRPr lang="en-US" sz="1600" dirty="0"/>
        </a:p>
      </dgm:t>
    </dgm:pt>
    <dgm:pt modelId="{9B6139B5-3E07-4736-9BF1-563369147E37}" type="parTrans" cxnId="{782F0C65-3A99-47EE-91D2-8AE240A13F0C}">
      <dgm:prSet/>
      <dgm:spPr/>
      <dgm:t>
        <a:bodyPr/>
        <a:lstStyle/>
        <a:p>
          <a:endParaRPr lang="en-US"/>
        </a:p>
      </dgm:t>
    </dgm:pt>
    <dgm:pt modelId="{4A1C4BDA-DC60-48A6-B6F2-CF7E003BB016}" type="sibTrans" cxnId="{782F0C65-3A99-47EE-91D2-8AE240A13F0C}">
      <dgm:prSet/>
      <dgm:spPr/>
      <dgm:t>
        <a:bodyPr/>
        <a:lstStyle/>
        <a:p>
          <a:endParaRPr lang="en-US"/>
        </a:p>
      </dgm:t>
    </dgm:pt>
    <dgm:pt modelId="{198FE473-668E-46A1-AD6E-CA8CF68866DE}" type="pres">
      <dgm:prSet presAssocID="{2073594F-2302-46FA-A2D7-E4D9D6F21D09}" presName="Name0" presStyleCnt="0">
        <dgm:presLayoutVars>
          <dgm:dir/>
          <dgm:animLvl val="lvl"/>
          <dgm:resizeHandles/>
        </dgm:presLayoutVars>
      </dgm:prSet>
      <dgm:spPr/>
      <dgm:t>
        <a:bodyPr/>
        <a:lstStyle/>
        <a:p>
          <a:endParaRPr lang="en-US"/>
        </a:p>
      </dgm:t>
    </dgm:pt>
    <dgm:pt modelId="{5910EAA0-3FB1-4A5B-8FE7-8A47FCF3E7EC}" type="pres">
      <dgm:prSet presAssocID="{8ADA240B-C77C-4BE0-B779-75F136C7988A}" presName="linNode" presStyleCnt="0"/>
      <dgm:spPr/>
    </dgm:pt>
    <dgm:pt modelId="{1B2C799D-5864-4C6E-9678-1B6FD3503106}" type="pres">
      <dgm:prSet presAssocID="{8ADA240B-C77C-4BE0-B779-75F136C7988A}" presName="parentShp" presStyleLbl="node1" presStyleIdx="0" presStyleCnt="3">
        <dgm:presLayoutVars>
          <dgm:bulletEnabled val="1"/>
        </dgm:presLayoutVars>
      </dgm:prSet>
      <dgm:spPr/>
      <dgm:t>
        <a:bodyPr/>
        <a:lstStyle/>
        <a:p>
          <a:endParaRPr lang="en-US"/>
        </a:p>
      </dgm:t>
    </dgm:pt>
    <dgm:pt modelId="{8FBE1BE5-7030-4395-826D-38D860DA8780}" type="pres">
      <dgm:prSet presAssocID="{8ADA240B-C77C-4BE0-B779-75F136C7988A}" presName="childShp" presStyleLbl="bgAccFollowNode1" presStyleIdx="0" presStyleCnt="3" custScaleY="127097" custLinFactNeighborX="245" custLinFactNeighborY="-5435">
        <dgm:presLayoutVars>
          <dgm:bulletEnabled val="1"/>
        </dgm:presLayoutVars>
      </dgm:prSet>
      <dgm:spPr/>
      <dgm:t>
        <a:bodyPr/>
        <a:lstStyle/>
        <a:p>
          <a:endParaRPr lang="en-US"/>
        </a:p>
      </dgm:t>
    </dgm:pt>
    <dgm:pt modelId="{63B9A552-E5F5-43C3-8719-A1D96C36FB71}" type="pres">
      <dgm:prSet presAssocID="{F502FF7E-5A84-4E1B-A22E-B24B67886A32}" presName="spacing" presStyleCnt="0"/>
      <dgm:spPr/>
    </dgm:pt>
    <dgm:pt modelId="{72F8D87E-B4BC-49C7-816D-71A9C5F401EE}" type="pres">
      <dgm:prSet presAssocID="{57CD73FE-E659-401A-AA30-20F46A9DCE83}" presName="linNode" presStyleCnt="0"/>
      <dgm:spPr/>
    </dgm:pt>
    <dgm:pt modelId="{E0A1B6E6-85A7-47C9-907A-0F962DE5F0A8}" type="pres">
      <dgm:prSet presAssocID="{57CD73FE-E659-401A-AA30-20F46A9DCE83}" presName="parentShp" presStyleLbl="node1" presStyleIdx="1" presStyleCnt="3">
        <dgm:presLayoutVars>
          <dgm:bulletEnabled val="1"/>
        </dgm:presLayoutVars>
      </dgm:prSet>
      <dgm:spPr/>
      <dgm:t>
        <a:bodyPr/>
        <a:lstStyle/>
        <a:p>
          <a:endParaRPr lang="en-US"/>
        </a:p>
      </dgm:t>
    </dgm:pt>
    <dgm:pt modelId="{17242BC4-8782-4D96-88B1-6DFF2DBF21F7}" type="pres">
      <dgm:prSet presAssocID="{57CD73FE-E659-401A-AA30-20F46A9DCE83}" presName="childShp" presStyleLbl="bgAccFollowNode1" presStyleIdx="1" presStyleCnt="3">
        <dgm:presLayoutVars>
          <dgm:bulletEnabled val="1"/>
        </dgm:presLayoutVars>
      </dgm:prSet>
      <dgm:spPr/>
      <dgm:t>
        <a:bodyPr/>
        <a:lstStyle/>
        <a:p>
          <a:endParaRPr lang="en-US"/>
        </a:p>
      </dgm:t>
    </dgm:pt>
    <dgm:pt modelId="{AE5006F7-EC31-4C23-9FFA-1AB061866E36}" type="pres">
      <dgm:prSet presAssocID="{41933816-23A7-414A-90EB-843C426A0E7F}" presName="spacing" presStyleCnt="0"/>
      <dgm:spPr/>
    </dgm:pt>
    <dgm:pt modelId="{976F45E0-DB90-45FA-BEAD-A560FA623882}" type="pres">
      <dgm:prSet presAssocID="{4A8B6B5A-E3C7-41A5-8741-12325F137E90}" presName="linNode" presStyleCnt="0"/>
      <dgm:spPr/>
    </dgm:pt>
    <dgm:pt modelId="{54DD08E8-7BF6-4D3E-A800-07E92B405411}" type="pres">
      <dgm:prSet presAssocID="{4A8B6B5A-E3C7-41A5-8741-12325F137E90}" presName="parentShp" presStyleLbl="node1" presStyleIdx="2" presStyleCnt="3">
        <dgm:presLayoutVars>
          <dgm:bulletEnabled val="1"/>
        </dgm:presLayoutVars>
      </dgm:prSet>
      <dgm:spPr/>
      <dgm:t>
        <a:bodyPr/>
        <a:lstStyle/>
        <a:p>
          <a:endParaRPr lang="en-US"/>
        </a:p>
      </dgm:t>
    </dgm:pt>
    <dgm:pt modelId="{612A0630-2795-44EB-91F7-E89C8C463F6E}" type="pres">
      <dgm:prSet presAssocID="{4A8B6B5A-E3C7-41A5-8741-12325F137E90}" presName="childShp" presStyleLbl="bgAccFollowNode1" presStyleIdx="2" presStyleCnt="3">
        <dgm:presLayoutVars>
          <dgm:bulletEnabled val="1"/>
        </dgm:presLayoutVars>
      </dgm:prSet>
      <dgm:spPr/>
      <dgm:t>
        <a:bodyPr/>
        <a:lstStyle/>
        <a:p>
          <a:endParaRPr lang="en-US"/>
        </a:p>
      </dgm:t>
    </dgm:pt>
  </dgm:ptLst>
  <dgm:cxnLst>
    <dgm:cxn modelId="{7D22D775-A41D-41EA-A4CC-5D29D006EB2F}" type="presOf" srcId="{4A8B6B5A-E3C7-41A5-8741-12325F137E90}" destId="{54DD08E8-7BF6-4D3E-A800-07E92B405411}" srcOrd="0" destOrd="0" presId="urn:microsoft.com/office/officeart/2005/8/layout/vList6"/>
    <dgm:cxn modelId="{F9B2E07D-FE93-4177-8180-27262DEFA169}" srcId="{57CD73FE-E659-401A-AA30-20F46A9DCE83}" destId="{917E3165-F40E-4BA8-A06D-E423A07625BD}" srcOrd="1" destOrd="0" parTransId="{F99F3114-6F2B-48F2-B557-9E40961F989D}" sibTransId="{E60DF9B7-02B9-4A0C-949B-00952EA9504E}"/>
    <dgm:cxn modelId="{8EA8FB1B-6B9D-4A94-B155-155076E3C819}" srcId="{8ADA240B-C77C-4BE0-B779-75F136C7988A}" destId="{45F7036A-1B20-439A-A4C3-F1753D7E75F6}" srcOrd="0" destOrd="0" parTransId="{9395AFB5-406F-46DB-9EBF-714780E30710}" sibTransId="{8130423B-3366-4FAF-BCE7-8994A027BDDA}"/>
    <dgm:cxn modelId="{60674B80-905C-4007-8983-28A4ADCCCD2F}" srcId="{4A8B6B5A-E3C7-41A5-8741-12325F137E90}" destId="{127B0D22-02DA-4C54-87AB-F621AE2447E8}" srcOrd="0" destOrd="0" parTransId="{9414496A-C3A3-4086-9B26-F4D139F2C894}" sibTransId="{BE5B4C28-449C-4B2B-BD19-CB870CF5BB71}"/>
    <dgm:cxn modelId="{239152F0-F55C-4BFB-B761-412FE45896B3}" srcId="{2073594F-2302-46FA-A2D7-E4D9D6F21D09}" destId="{4A8B6B5A-E3C7-41A5-8741-12325F137E90}" srcOrd="2" destOrd="0" parTransId="{3DA4A62C-B867-44C7-90A2-C7D5D2305171}" sibTransId="{5B641995-05F2-465C-87BF-28050C9567B0}"/>
    <dgm:cxn modelId="{0030B9A5-D681-4FD5-A218-3E81E0EFDA9B}" type="presOf" srcId="{60C4ECB8-7FE8-4896-8A97-39B40F760B06}" destId="{8FBE1BE5-7030-4395-826D-38D860DA8780}" srcOrd="0" destOrd="1" presId="urn:microsoft.com/office/officeart/2005/8/layout/vList6"/>
    <dgm:cxn modelId="{D4F4472C-8F44-4480-8871-556306E7BDE7}" srcId="{8ADA240B-C77C-4BE0-B779-75F136C7988A}" destId="{60C4ECB8-7FE8-4896-8A97-39B40F760B06}" srcOrd="1" destOrd="0" parTransId="{9254E84C-800D-4B1F-949E-52140D6A4B53}" sibTransId="{E2853619-2A3F-4287-8AC7-18F84B3D8C94}"/>
    <dgm:cxn modelId="{E171BBAE-7AAB-4481-9AEF-F9D13CB202EE}" type="presOf" srcId="{57CD73FE-E659-401A-AA30-20F46A9DCE83}" destId="{E0A1B6E6-85A7-47C9-907A-0F962DE5F0A8}" srcOrd="0" destOrd="0" presId="urn:microsoft.com/office/officeart/2005/8/layout/vList6"/>
    <dgm:cxn modelId="{FD24C0CE-0748-49B1-B16B-BC4CFD62092F}" type="presOf" srcId="{45F7036A-1B20-439A-A4C3-F1753D7E75F6}" destId="{8FBE1BE5-7030-4395-826D-38D860DA8780}" srcOrd="0" destOrd="0" presId="urn:microsoft.com/office/officeart/2005/8/layout/vList6"/>
    <dgm:cxn modelId="{A969108E-D9E8-42F0-9CDB-B3B5B4F683EF}" type="presOf" srcId="{127B0D22-02DA-4C54-87AB-F621AE2447E8}" destId="{612A0630-2795-44EB-91F7-E89C8C463F6E}" srcOrd="0" destOrd="0" presId="urn:microsoft.com/office/officeart/2005/8/layout/vList6"/>
    <dgm:cxn modelId="{0EE41C2D-A861-455F-A6C6-3417F357D912}" type="presOf" srcId="{4FDF6C7E-F5E2-40DC-9218-04722769A066}" destId="{612A0630-2795-44EB-91F7-E89C8C463F6E}" srcOrd="0" destOrd="2" presId="urn:microsoft.com/office/officeart/2005/8/layout/vList6"/>
    <dgm:cxn modelId="{F5604DF4-3A6C-45EA-AE78-95C77670F797}" type="presOf" srcId="{55332E25-4481-485D-A136-297EF1CF6E3B}" destId="{8FBE1BE5-7030-4395-826D-38D860DA8780}" srcOrd="0" destOrd="2" presId="urn:microsoft.com/office/officeart/2005/8/layout/vList6"/>
    <dgm:cxn modelId="{27862C6F-40AC-43C7-B0D0-8C4AD8959E7B}" srcId="{4A8B6B5A-E3C7-41A5-8741-12325F137E90}" destId="{4FDF6C7E-F5E2-40DC-9218-04722769A066}" srcOrd="2" destOrd="0" parTransId="{07DD901D-9D51-4847-81F0-82AA96261E63}" sibTransId="{D18AF2BB-E0E0-4456-AD1C-23B02DC096B7}"/>
    <dgm:cxn modelId="{DEE914C0-F59E-4538-94AF-D84116481AEE}" type="presOf" srcId="{12C6305D-D8DA-4727-B8E7-C14EFE0FE85F}" destId="{612A0630-2795-44EB-91F7-E89C8C463F6E}" srcOrd="0" destOrd="1" presId="urn:microsoft.com/office/officeart/2005/8/layout/vList6"/>
    <dgm:cxn modelId="{33F53796-D6D3-438C-B30B-0069016F39ED}" type="presOf" srcId="{72DC438C-4F2F-491F-9A9E-1CF665DF5AD0}" destId="{17242BC4-8782-4D96-88B1-6DFF2DBF21F7}" srcOrd="0" destOrd="0" presId="urn:microsoft.com/office/officeart/2005/8/layout/vList6"/>
    <dgm:cxn modelId="{AAB18864-5A33-405A-9CC4-AD61B04F82BE}" srcId="{2073594F-2302-46FA-A2D7-E4D9D6F21D09}" destId="{8ADA240B-C77C-4BE0-B779-75F136C7988A}" srcOrd="0" destOrd="0" parTransId="{633A94FD-3C93-4397-8E0A-0D8DA50B57E2}" sibTransId="{F502FF7E-5A84-4E1B-A22E-B24B67886A32}"/>
    <dgm:cxn modelId="{7516CAFA-2E24-43B4-96AA-C495BCF2FE2A}" srcId="{4A8B6B5A-E3C7-41A5-8741-12325F137E90}" destId="{12C6305D-D8DA-4727-B8E7-C14EFE0FE85F}" srcOrd="1" destOrd="0" parTransId="{E97ADEB5-5449-438A-90BF-6EF5D0FD89E2}" sibTransId="{D3E8C06E-B3F6-4C04-A74D-E0B13C650319}"/>
    <dgm:cxn modelId="{A3F4ED2F-F25B-41DF-8FE3-1B7999A62ACA}" type="presOf" srcId="{2073594F-2302-46FA-A2D7-E4D9D6F21D09}" destId="{198FE473-668E-46A1-AD6E-CA8CF68866DE}" srcOrd="0" destOrd="0" presId="urn:microsoft.com/office/officeart/2005/8/layout/vList6"/>
    <dgm:cxn modelId="{A421B36E-6331-4EF7-B24F-7785B4CFEF38}" type="presOf" srcId="{917E3165-F40E-4BA8-A06D-E423A07625BD}" destId="{17242BC4-8782-4D96-88B1-6DFF2DBF21F7}" srcOrd="0" destOrd="1" presId="urn:microsoft.com/office/officeart/2005/8/layout/vList6"/>
    <dgm:cxn modelId="{782F0C65-3A99-47EE-91D2-8AE240A13F0C}" srcId="{57CD73FE-E659-401A-AA30-20F46A9DCE83}" destId="{72DC438C-4F2F-491F-9A9E-1CF665DF5AD0}" srcOrd="0" destOrd="0" parTransId="{9B6139B5-3E07-4736-9BF1-563369147E37}" sibTransId="{4A1C4BDA-DC60-48A6-B6F2-CF7E003BB016}"/>
    <dgm:cxn modelId="{B35B784B-73E8-41C3-8C90-9E8BA87BD86A}" type="presOf" srcId="{8ADA240B-C77C-4BE0-B779-75F136C7988A}" destId="{1B2C799D-5864-4C6E-9678-1B6FD3503106}" srcOrd="0" destOrd="0" presId="urn:microsoft.com/office/officeart/2005/8/layout/vList6"/>
    <dgm:cxn modelId="{D9077B32-5F98-40C8-AD2E-97EB85F32354}" srcId="{8ADA240B-C77C-4BE0-B779-75F136C7988A}" destId="{55332E25-4481-485D-A136-297EF1CF6E3B}" srcOrd="2" destOrd="0" parTransId="{EE2BB129-D791-4C23-8CDE-1927D96EFA87}" sibTransId="{6DA6AB42-7E73-4148-B63D-CE3FCE9E7884}"/>
    <dgm:cxn modelId="{DF8FC505-DAD7-43CF-8345-19EFD2033BAA}" srcId="{2073594F-2302-46FA-A2D7-E4D9D6F21D09}" destId="{57CD73FE-E659-401A-AA30-20F46A9DCE83}" srcOrd="1" destOrd="0" parTransId="{988EE663-8E1D-4B03-A579-59CD22F88FAB}" sibTransId="{41933816-23A7-414A-90EB-843C426A0E7F}"/>
    <dgm:cxn modelId="{66BA4E3D-C5F0-43F9-BFA0-AC7EAF836AC0}" type="presParOf" srcId="{198FE473-668E-46A1-AD6E-CA8CF68866DE}" destId="{5910EAA0-3FB1-4A5B-8FE7-8A47FCF3E7EC}" srcOrd="0" destOrd="0" presId="urn:microsoft.com/office/officeart/2005/8/layout/vList6"/>
    <dgm:cxn modelId="{FBA8B7D9-3E65-4E41-999A-FA4C2691F889}" type="presParOf" srcId="{5910EAA0-3FB1-4A5B-8FE7-8A47FCF3E7EC}" destId="{1B2C799D-5864-4C6E-9678-1B6FD3503106}" srcOrd="0" destOrd="0" presId="urn:microsoft.com/office/officeart/2005/8/layout/vList6"/>
    <dgm:cxn modelId="{697DFF89-CC6B-4808-8D68-58D90737FAEB}" type="presParOf" srcId="{5910EAA0-3FB1-4A5B-8FE7-8A47FCF3E7EC}" destId="{8FBE1BE5-7030-4395-826D-38D860DA8780}" srcOrd="1" destOrd="0" presId="urn:microsoft.com/office/officeart/2005/8/layout/vList6"/>
    <dgm:cxn modelId="{87F814A5-6C68-4046-B220-08EB34434C9C}" type="presParOf" srcId="{198FE473-668E-46A1-AD6E-CA8CF68866DE}" destId="{63B9A552-E5F5-43C3-8719-A1D96C36FB71}" srcOrd="1" destOrd="0" presId="urn:microsoft.com/office/officeart/2005/8/layout/vList6"/>
    <dgm:cxn modelId="{FDAB571F-C569-43B3-90C5-85A5103BA1E3}" type="presParOf" srcId="{198FE473-668E-46A1-AD6E-CA8CF68866DE}" destId="{72F8D87E-B4BC-49C7-816D-71A9C5F401EE}" srcOrd="2" destOrd="0" presId="urn:microsoft.com/office/officeart/2005/8/layout/vList6"/>
    <dgm:cxn modelId="{4FEB0AC3-700C-4ADB-A2E1-1FFBEAE65693}" type="presParOf" srcId="{72F8D87E-B4BC-49C7-816D-71A9C5F401EE}" destId="{E0A1B6E6-85A7-47C9-907A-0F962DE5F0A8}" srcOrd="0" destOrd="0" presId="urn:microsoft.com/office/officeart/2005/8/layout/vList6"/>
    <dgm:cxn modelId="{860FD222-72A4-4612-A1FD-54FB04CD5C43}" type="presParOf" srcId="{72F8D87E-B4BC-49C7-816D-71A9C5F401EE}" destId="{17242BC4-8782-4D96-88B1-6DFF2DBF21F7}" srcOrd="1" destOrd="0" presId="urn:microsoft.com/office/officeart/2005/8/layout/vList6"/>
    <dgm:cxn modelId="{327A9E63-BE3D-4637-8626-537BD54CFD38}" type="presParOf" srcId="{198FE473-668E-46A1-AD6E-CA8CF68866DE}" destId="{AE5006F7-EC31-4C23-9FFA-1AB061866E36}" srcOrd="3" destOrd="0" presId="urn:microsoft.com/office/officeart/2005/8/layout/vList6"/>
    <dgm:cxn modelId="{830DE4A9-3675-4A38-8B69-562C57A4D201}" type="presParOf" srcId="{198FE473-668E-46A1-AD6E-CA8CF68866DE}" destId="{976F45E0-DB90-45FA-BEAD-A560FA623882}" srcOrd="4" destOrd="0" presId="urn:microsoft.com/office/officeart/2005/8/layout/vList6"/>
    <dgm:cxn modelId="{BA7C389B-2E83-4FDA-BEFF-B2AF4B4E7294}" type="presParOf" srcId="{976F45E0-DB90-45FA-BEAD-A560FA623882}" destId="{54DD08E8-7BF6-4D3E-A800-07E92B405411}" srcOrd="0" destOrd="0" presId="urn:microsoft.com/office/officeart/2005/8/layout/vList6"/>
    <dgm:cxn modelId="{912F1C92-81EF-45A0-BAFA-286DF4A3A643}" type="presParOf" srcId="{976F45E0-DB90-45FA-BEAD-A560FA623882}" destId="{612A0630-2795-44EB-91F7-E89C8C463F6E}" srcOrd="1" destOrd="0" presId="urn:microsoft.com/office/officeart/2005/8/layout/vList6"/>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CB1F31-BDFC-47C1-BF0D-A9AC22181EDF}" type="doc">
      <dgm:prSet loTypeId="urn:microsoft.com/office/officeart/2005/8/layout/chevron1" loCatId="process" qsTypeId="urn:microsoft.com/office/officeart/2005/8/quickstyle/simple1" qsCatId="simple" csTypeId="urn:microsoft.com/office/officeart/2005/8/colors/colorful3" csCatId="colorful" phldr="1"/>
      <dgm:spPr/>
    </dgm:pt>
    <dgm:pt modelId="{855E2B66-3161-41F4-83C0-568CDC7B117D}">
      <dgm:prSet phldrT="[Text]"/>
      <dgm:spPr>
        <a:solidFill>
          <a:srgbClr val="F3859A"/>
        </a:solidFill>
      </dgm:spPr>
      <dgm:t>
        <a:bodyPr/>
        <a:lstStyle/>
        <a:p>
          <a:r>
            <a:rPr lang="en-US" b="1" smtClean="0"/>
            <a:t>Managing Power Wisely</a:t>
          </a:r>
          <a:endParaRPr lang="en-US" dirty="0"/>
        </a:p>
      </dgm:t>
    </dgm:pt>
    <dgm:pt modelId="{2CD5D3B4-7F3D-45B8-A31C-9D0D54F3EDFA}" type="parTrans" cxnId="{78D42C90-AE8A-455C-A3E5-ECB83EDBBAC0}">
      <dgm:prSet/>
      <dgm:spPr/>
      <dgm:t>
        <a:bodyPr/>
        <a:lstStyle/>
        <a:p>
          <a:endParaRPr lang="en-US"/>
        </a:p>
      </dgm:t>
    </dgm:pt>
    <dgm:pt modelId="{DDE0A14F-D4FF-4991-9F83-7AA27DA8EB5B}" type="sibTrans" cxnId="{78D42C90-AE8A-455C-A3E5-ECB83EDBBAC0}">
      <dgm:prSet/>
      <dgm:spPr/>
      <dgm:t>
        <a:bodyPr/>
        <a:lstStyle/>
        <a:p>
          <a:endParaRPr lang="en-US"/>
        </a:p>
      </dgm:t>
    </dgm:pt>
    <dgm:pt modelId="{76E699A3-0020-4E68-AB0C-EB958261AE68}">
      <dgm:prSet phldrT="[Text]"/>
      <dgm:spPr>
        <a:solidFill>
          <a:srgbClr val="00B0F0"/>
        </a:solidFill>
      </dgm:spPr>
      <dgm:t>
        <a:bodyPr/>
        <a:lstStyle/>
        <a:p>
          <a:r>
            <a:rPr lang="en-US" b="1" dirty="0" smtClean="0"/>
            <a:t>High Availability and Virtualization</a:t>
          </a:r>
          <a:endParaRPr lang="en-US" dirty="0"/>
        </a:p>
      </dgm:t>
    </dgm:pt>
    <dgm:pt modelId="{BB406356-8F97-484B-A9BD-18B2F10BF532}" type="parTrans" cxnId="{33AA6BCF-DDBC-48DC-9223-DB98943692FC}">
      <dgm:prSet/>
      <dgm:spPr/>
      <dgm:t>
        <a:bodyPr/>
        <a:lstStyle/>
        <a:p>
          <a:endParaRPr lang="en-US"/>
        </a:p>
      </dgm:t>
    </dgm:pt>
    <dgm:pt modelId="{D7F4AB85-2004-475D-9D65-4E4468E63474}" type="sibTrans" cxnId="{33AA6BCF-DDBC-48DC-9223-DB98943692FC}">
      <dgm:prSet/>
      <dgm:spPr/>
      <dgm:t>
        <a:bodyPr/>
        <a:lstStyle/>
        <a:p>
          <a:endParaRPr lang="en-US"/>
        </a:p>
      </dgm:t>
    </dgm:pt>
    <dgm:pt modelId="{09E21EA3-0BAD-4436-9284-FC1AB5362A66}">
      <dgm:prSet phldrT="[Text]"/>
      <dgm:spPr>
        <a:solidFill>
          <a:srgbClr val="FF0000"/>
        </a:solidFill>
      </dgm:spPr>
      <dgm:t>
        <a:bodyPr/>
        <a:lstStyle/>
        <a:p>
          <a:r>
            <a:rPr lang="en-US" b="1" smtClean="0"/>
            <a:t>Protecting and Backing up Data</a:t>
          </a:r>
          <a:endParaRPr lang="en-US" dirty="0"/>
        </a:p>
      </dgm:t>
    </dgm:pt>
    <dgm:pt modelId="{C32136F1-8B73-4B6D-A203-18C0773E47F9}" type="parTrans" cxnId="{9D461669-3C27-4EEE-9C30-5A48F849B66A}">
      <dgm:prSet/>
      <dgm:spPr/>
      <dgm:t>
        <a:bodyPr/>
        <a:lstStyle/>
        <a:p>
          <a:endParaRPr lang="en-US"/>
        </a:p>
      </dgm:t>
    </dgm:pt>
    <dgm:pt modelId="{461D7026-F098-4FDD-986A-141A3B8A244B}" type="sibTrans" cxnId="{9D461669-3C27-4EEE-9C30-5A48F849B66A}">
      <dgm:prSet/>
      <dgm:spPr/>
      <dgm:t>
        <a:bodyPr/>
        <a:lstStyle/>
        <a:p>
          <a:endParaRPr lang="en-US"/>
        </a:p>
      </dgm:t>
    </dgm:pt>
    <dgm:pt modelId="{7E8353D0-71E6-4728-B0D5-BA484B668236}">
      <dgm:prSet/>
      <dgm:spPr>
        <a:solidFill>
          <a:srgbClr val="00B050"/>
        </a:solidFill>
      </dgm:spPr>
      <dgm:t>
        <a:bodyPr/>
        <a:lstStyle/>
        <a:p>
          <a:r>
            <a:rPr lang="en-US" b="1" dirty="0" smtClean="0"/>
            <a:t>Designing Efficient Data Centers</a:t>
          </a:r>
          <a:endParaRPr lang="en-US" dirty="0"/>
        </a:p>
      </dgm:t>
    </dgm:pt>
    <dgm:pt modelId="{AD7510F6-F21C-4C18-92B6-EBED73B2DA9A}" type="parTrans" cxnId="{CF80D210-29FD-4D20-A6E1-6DA238E1AD4F}">
      <dgm:prSet/>
      <dgm:spPr/>
      <dgm:t>
        <a:bodyPr/>
        <a:lstStyle/>
        <a:p>
          <a:endParaRPr lang="en-US"/>
        </a:p>
      </dgm:t>
    </dgm:pt>
    <dgm:pt modelId="{DBA701D8-E176-410F-9CBE-B25464205C0C}" type="sibTrans" cxnId="{CF80D210-29FD-4D20-A6E1-6DA238E1AD4F}">
      <dgm:prSet/>
      <dgm:spPr/>
      <dgm:t>
        <a:bodyPr/>
        <a:lstStyle/>
        <a:p>
          <a:endParaRPr lang="en-US"/>
        </a:p>
      </dgm:t>
    </dgm:pt>
    <dgm:pt modelId="{A43ACB09-54DF-4B76-83AB-54E315E05CD4}" type="pres">
      <dgm:prSet presAssocID="{40CB1F31-BDFC-47C1-BF0D-A9AC22181EDF}" presName="Name0" presStyleCnt="0">
        <dgm:presLayoutVars>
          <dgm:dir/>
          <dgm:animLvl val="lvl"/>
          <dgm:resizeHandles val="exact"/>
        </dgm:presLayoutVars>
      </dgm:prSet>
      <dgm:spPr/>
    </dgm:pt>
    <dgm:pt modelId="{EE257D2B-0533-4DEF-8E75-0F8D1C0B9B29}" type="pres">
      <dgm:prSet presAssocID="{855E2B66-3161-41F4-83C0-568CDC7B117D}" presName="parTxOnly" presStyleLbl="node1" presStyleIdx="0" presStyleCnt="4">
        <dgm:presLayoutVars>
          <dgm:chMax val="0"/>
          <dgm:chPref val="0"/>
          <dgm:bulletEnabled val="1"/>
        </dgm:presLayoutVars>
      </dgm:prSet>
      <dgm:spPr/>
      <dgm:t>
        <a:bodyPr/>
        <a:lstStyle/>
        <a:p>
          <a:endParaRPr lang="en-US"/>
        </a:p>
      </dgm:t>
    </dgm:pt>
    <dgm:pt modelId="{D26A5154-1036-401F-91AF-676EBE204EF2}" type="pres">
      <dgm:prSet presAssocID="{DDE0A14F-D4FF-4991-9F83-7AA27DA8EB5B}" presName="parTxOnlySpace" presStyleCnt="0"/>
      <dgm:spPr/>
    </dgm:pt>
    <dgm:pt modelId="{033E2DA7-EC38-4F95-8CAD-2227D09D037A}" type="pres">
      <dgm:prSet presAssocID="{76E699A3-0020-4E68-AB0C-EB958261AE68}" presName="parTxOnly" presStyleLbl="node1" presStyleIdx="1" presStyleCnt="4">
        <dgm:presLayoutVars>
          <dgm:chMax val="0"/>
          <dgm:chPref val="0"/>
          <dgm:bulletEnabled val="1"/>
        </dgm:presLayoutVars>
      </dgm:prSet>
      <dgm:spPr/>
      <dgm:t>
        <a:bodyPr/>
        <a:lstStyle/>
        <a:p>
          <a:endParaRPr lang="en-US"/>
        </a:p>
      </dgm:t>
    </dgm:pt>
    <dgm:pt modelId="{0E2F8BC8-E521-49AD-8DB7-911757B2706A}" type="pres">
      <dgm:prSet presAssocID="{D7F4AB85-2004-475D-9D65-4E4468E63474}" presName="parTxOnlySpace" presStyleCnt="0"/>
      <dgm:spPr/>
    </dgm:pt>
    <dgm:pt modelId="{0ACB07D3-FEDF-4422-AD0C-95902C516BAF}" type="pres">
      <dgm:prSet presAssocID="{09E21EA3-0BAD-4436-9284-FC1AB5362A66}" presName="parTxOnly" presStyleLbl="node1" presStyleIdx="2" presStyleCnt="4">
        <dgm:presLayoutVars>
          <dgm:chMax val="0"/>
          <dgm:chPref val="0"/>
          <dgm:bulletEnabled val="1"/>
        </dgm:presLayoutVars>
      </dgm:prSet>
      <dgm:spPr/>
      <dgm:t>
        <a:bodyPr/>
        <a:lstStyle/>
        <a:p>
          <a:endParaRPr lang="en-US"/>
        </a:p>
      </dgm:t>
    </dgm:pt>
    <dgm:pt modelId="{856AE522-E29E-4B34-B7F1-5BED0E461B9C}" type="pres">
      <dgm:prSet presAssocID="{461D7026-F098-4FDD-986A-141A3B8A244B}" presName="parTxOnlySpace" presStyleCnt="0"/>
      <dgm:spPr/>
    </dgm:pt>
    <dgm:pt modelId="{81047232-6992-4570-B419-990D27DAA545}" type="pres">
      <dgm:prSet presAssocID="{7E8353D0-71E6-4728-B0D5-BA484B668236}" presName="parTxOnly" presStyleLbl="node1" presStyleIdx="3" presStyleCnt="4">
        <dgm:presLayoutVars>
          <dgm:chMax val="0"/>
          <dgm:chPref val="0"/>
          <dgm:bulletEnabled val="1"/>
        </dgm:presLayoutVars>
      </dgm:prSet>
      <dgm:spPr/>
      <dgm:t>
        <a:bodyPr/>
        <a:lstStyle/>
        <a:p>
          <a:endParaRPr lang="en-US"/>
        </a:p>
      </dgm:t>
    </dgm:pt>
  </dgm:ptLst>
  <dgm:cxnLst>
    <dgm:cxn modelId="{9D461669-3C27-4EEE-9C30-5A48F849B66A}" srcId="{40CB1F31-BDFC-47C1-BF0D-A9AC22181EDF}" destId="{09E21EA3-0BAD-4436-9284-FC1AB5362A66}" srcOrd="2" destOrd="0" parTransId="{C32136F1-8B73-4B6D-A203-18C0773E47F9}" sibTransId="{461D7026-F098-4FDD-986A-141A3B8A244B}"/>
    <dgm:cxn modelId="{CF80D210-29FD-4D20-A6E1-6DA238E1AD4F}" srcId="{40CB1F31-BDFC-47C1-BF0D-A9AC22181EDF}" destId="{7E8353D0-71E6-4728-B0D5-BA484B668236}" srcOrd="3" destOrd="0" parTransId="{AD7510F6-F21C-4C18-92B6-EBED73B2DA9A}" sibTransId="{DBA701D8-E176-410F-9CBE-B25464205C0C}"/>
    <dgm:cxn modelId="{78086D48-104A-402A-ACB8-854F7A1EBBAF}" type="presOf" srcId="{40CB1F31-BDFC-47C1-BF0D-A9AC22181EDF}" destId="{A43ACB09-54DF-4B76-83AB-54E315E05CD4}" srcOrd="0" destOrd="0" presId="urn:microsoft.com/office/officeart/2005/8/layout/chevron1"/>
    <dgm:cxn modelId="{33AA6BCF-DDBC-48DC-9223-DB98943692FC}" srcId="{40CB1F31-BDFC-47C1-BF0D-A9AC22181EDF}" destId="{76E699A3-0020-4E68-AB0C-EB958261AE68}" srcOrd="1" destOrd="0" parTransId="{BB406356-8F97-484B-A9BD-18B2F10BF532}" sibTransId="{D7F4AB85-2004-475D-9D65-4E4468E63474}"/>
    <dgm:cxn modelId="{4792BE04-FCF4-4FE6-A580-BE7ACD68AACB}" type="presOf" srcId="{7E8353D0-71E6-4728-B0D5-BA484B668236}" destId="{81047232-6992-4570-B419-990D27DAA545}" srcOrd="0" destOrd="0" presId="urn:microsoft.com/office/officeart/2005/8/layout/chevron1"/>
    <dgm:cxn modelId="{AD215326-0C4F-44DD-B946-2AA1955378B3}" type="presOf" srcId="{76E699A3-0020-4E68-AB0C-EB958261AE68}" destId="{033E2DA7-EC38-4F95-8CAD-2227D09D037A}" srcOrd="0" destOrd="0" presId="urn:microsoft.com/office/officeart/2005/8/layout/chevron1"/>
    <dgm:cxn modelId="{09A157DD-49B3-4B0A-9820-E265FC246CA1}" type="presOf" srcId="{855E2B66-3161-41F4-83C0-568CDC7B117D}" destId="{EE257D2B-0533-4DEF-8E75-0F8D1C0B9B29}" srcOrd="0" destOrd="0" presId="urn:microsoft.com/office/officeart/2005/8/layout/chevron1"/>
    <dgm:cxn modelId="{78D42C90-AE8A-455C-A3E5-ECB83EDBBAC0}" srcId="{40CB1F31-BDFC-47C1-BF0D-A9AC22181EDF}" destId="{855E2B66-3161-41F4-83C0-568CDC7B117D}" srcOrd="0" destOrd="0" parTransId="{2CD5D3B4-7F3D-45B8-A31C-9D0D54F3EDFA}" sibTransId="{DDE0A14F-D4FF-4991-9F83-7AA27DA8EB5B}"/>
    <dgm:cxn modelId="{C4EC986B-CBEE-4EB1-B3A7-76BA6889E8EA}" type="presOf" srcId="{09E21EA3-0BAD-4436-9284-FC1AB5362A66}" destId="{0ACB07D3-FEDF-4422-AD0C-95902C516BAF}" srcOrd="0" destOrd="0" presId="urn:microsoft.com/office/officeart/2005/8/layout/chevron1"/>
    <dgm:cxn modelId="{A856B546-E4F6-4F36-8D3A-9DF82CF92487}" type="presParOf" srcId="{A43ACB09-54DF-4B76-83AB-54E315E05CD4}" destId="{EE257D2B-0533-4DEF-8E75-0F8D1C0B9B29}" srcOrd="0" destOrd="0" presId="urn:microsoft.com/office/officeart/2005/8/layout/chevron1"/>
    <dgm:cxn modelId="{641FE1C9-487E-4227-883B-45F7C332C9D5}" type="presParOf" srcId="{A43ACB09-54DF-4B76-83AB-54E315E05CD4}" destId="{D26A5154-1036-401F-91AF-676EBE204EF2}" srcOrd="1" destOrd="0" presId="urn:microsoft.com/office/officeart/2005/8/layout/chevron1"/>
    <dgm:cxn modelId="{9DC2EC1B-000D-42D1-8A76-A96F59FB5582}" type="presParOf" srcId="{A43ACB09-54DF-4B76-83AB-54E315E05CD4}" destId="{033E2DA7-EC38-4F95-8CAD-2227D09D037A}" srcOrd="2" destOrd="0" presId="urn:microsoft.com/office/officeart/2005/8/layout/chevron1"/>
    <dgm:cxn modelId="{DB0E02A0-5B22-4224-B251-9F72ADE51C12}" type="presParOf" srcId="{A43ACB09-54DF-4B76-83AB-54E315E05CD4}" destId="{0E2F8BC8-E521-49AD-8DB7-911757B2706A}" srcOrd="3" destOrd="0" presId="urn:microsoft.com/office/officeart/2005/8/layout/chevron1"/>
    <dgm:cxn modelId="{160FA390-3C50-4830-898A-AF3A2F47295B}" type="presParOf" srcId="{A43ACB09-54DF-4B76-83AB-54E315E05CD4}" destId="{0ACB07D3-FEDF-4422-AD0C-95902C516BAF}" srcOrd="4" destOrd="0" presId="urn:microsoft.com/office/officeart/2005/8/layout/chevron1"/>
    <dgm:cxn modelId="{5679E4C6-DD9E-4D7D-B14E-66501169FCF2}" type="presParOf" srcId="{A43ACB09-54DF-4B76-83AB-54E315E05CD4}" destId="{856AE522-E29E-4B34-B7F1-5BED0E461B9C}" srcOrd="5" destOrd="0" presId="urn:microsoft.com/office/officeart/2005/8/layout/chevron1"/>
    <dgm:cxn modelId="{30E99C9A-5B01-4846-9D2A-75FD7671A2DA}" type="presParOf" srcId="{A43ACB09-54DF-4B76-83AB-54E315E05CD4}" destId="{81047232-6992-4570-B419-990D27DAA545}" srcOrd="6" destOrd="0" presId="urn:microsoft.com/office/officeart/2005/8/layout/chevron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D7139-ABBD-4AAB-A803-2D3C8D70F064}" type="doc">
      <dgm:prSet loTypeId="urn:microsoft.com/office/officeart/2005/8/layout/target1" loCatId="relationship" qsTypeId="urn:microsoft.com/office/officeart/2005/8/quickstyle/simple1" qsCatId="simple" csTypeId="urn:microsoft.com/office/officeart/2005/8/colors/accent1_2" csCatId="accent1"/>
      <dgm:spPr/>
    </dgm:pt>
    <dgm:pt modelId="{8E7793FB-6C66-4FA6-802F-A4E5FBAE9174}">
      <dgm:prSet/>
      <dgm:spPr/>
      <dgm:t>
        <a:bodyPr/>
        <a:lstStyle/>
        <a:p>
          <a:endParaRPr lang="en-US"/>
        </a:p>
      </dgm:t>
    </dgm:pt>
    <dgm:pt modelId="{0C58A0BA-C519-416C-9FBE-0CFD42956897}" type="parTrans" cxnId="{A5431B5A-5A21-4290-A6B4-5228408AABCA}">
      <dgm:prSet/>
      <dgm:spPr/>
      <dgm:t>
        <a:bodyPr/>
        <a:lstStyle/>
        <a:p>
          <a:endParaRPr lang="en-US"/>
        </a:p>
      </dgm:t>
    </dgm:pt>
    <dgm:pt modelId="{6F243ECD-FF61-4AAE-8E4E-BFFF200EBEC1}" type="sibTrans" cxnId="{A5431B5A-5A21-4290-A6B4-5228408AABCA}">
      <dgm:prSet/>
      <dgm:spPr/>
      <dgm:t>
        <a:bodyPr/>
        <a:lstStyle/>
        <a:p>
          <a:endParaRPr lang="en-US"/>
        </a:p>
      </dgm:t>
    </dgm:pt>
    <dgm:pt modelId="{BE5FC02D-B86C-4042-95E9-A5CAC298E194}">
      <dgm:prSet/>
      <dgm:spPr/>
      <dgm:t>
        <a:bodyPr/>
        <a:lstStyle/>
        <a:p>
          <a:endParaRPr lang="en-US"/>
        </a:p>
      </dgm:t>
    </dgm:pt>
    <dgm:pt modelId="{9A6F0A14-A0F0-4665-BE97-A22BDDA5EE75}" type="parTrans" cxnId="{5F5CCB89-AAE0-455D-876D-6020BF01118B}">
      <dgm:prSet/>
      <dgm:spPr/>
      <dgm:t>
        <a:bodyPr/>
        <a:lstStyle/>
        <a:p>
          <a:endParaRPr lang="en-US"/>
        </a:p>
      </dgm:t>
    </dgm:pt>
    <dgm:pt modelId="{FDC9BD40-F849-4080-9852-4701931F491C}" type="sibTrans" cxnId="{5F5CCB89-AAE0-455D-876D-6020BF01118B}">
      <dgm:prSet/>
      <dgm:spPr/>
      <dgm:t>
        <a:bodyPr/>
        <a:lstStyle/>
        <a:p>
          <a:endParaRPr lang="en-US"/>
        </a:p>
      </dgm:t>
    </dgm:pt>
    <dgm:pt modelId="{8B44A36E-C2DA-49A0-A533-1CB84CB144EB}">
      <dgm:prSet/>
      <dgm:spPr/>
      <dgm:t>
        <a:bodyPr/>
        <a:lstStyle/>
        <a:p>
          <a:endParaRPr lang="en-US"/>
        </a:p>
      </dgm:t>
    </dgm:pt>
    <dgm:pt modelId="{B92DFD05-4B0A-497D-9228-E637363AE837}" type="parTrans" cxnId="{E57917F8-9A6F-4928-BD1D-2F49308C4196}">
      <dgm:prSet/>
      <dgm:spPr/>
      <dgm:t>
        <a:bodyPr/>
        <a:lstStyle/>
        <a:p>
          <a:endParaRPr lang="en-US"/>
        </a:p>
      </dgm:t>
    </dgm:pt>
    <dgm:pt modelId="{36D66734-37E1-4B52-9B54-2C2462E8A88A}" type="sibTrans" cxnId="{E57917F8-9A6F-4928-BD1D-2F49308C4196}">
      <dgm:prSet/>
      <dgm:spPr/>
      <dgm:t>
        <a:bodyPr/>
        <a:lstStyle/>
        <a:p>
          <a:endParaRPr lang="en-US"/>
        </a:p>
      </dgm:t>
    </dgm:pt>
    <dgm:pt modelId="{2D2EF57D-3CDE-45EC-A155-CD8B856E9728}" type="pres">
      <dgm:prSet presAssocID="{3C5D7139-ABBD-4AAB-A803-2D3C8D70F064}" presName="composite" presStyleCnt="0">
        <dgm:presLayoutVars>
          <dgm:chMax val="5"/>
          <dgm:dir/>
          <dgm:resizeHandles val="exact"/>
        </dgm:presLayoutVars>
      </dgm:prSet>
      <dgm:spPr/>
    </dgm:pt>
    <dgm:pt modelId="{A8721CF2-3EC7-4E9A-85BC-0F5C0749B30B}" type="pres">
      <dgm:prSet presAssocID="{8E7793FB-6C66-4FA6-802F-A4E5FBAE9174}" presName="circle1" presStyleLbl="lnNode1" presStyleIdx="0" presStyleCnt="3" custLinFactNeighborX="80465" custLinFactNeighborY="-67212"/>
      <dgm:spPr/>
    </dgm:pt>
    <dgm:pt modelId="{BEC61F2B-80B3-4FCF-9A22-83DBCBA84A0D}" type="pres">
      <dgm:prSet presAssocID="{8E7793FB-6C66-4FA6-802F-A4E5FBAE9174}" presName="text1" presStyleLbl="revTx" presStyleIdx="0" presStyleCnt="3">
        <dgm:presLayoutVars>
          <dgm:bulletEnabled val="1"/>
        </dgm:presLayoutVars>
      </dgm:prSet>
      <dgm:spPr/>
      <dgm:t>
        <a:bodyPr/>
        <a:lstStyle/>
        <a:p>
          <a:endParaRPr lang="en-US"/>
        </a:p>
      </dgm:t>
    </dgm:pt>
    <dgm:pt modelId="{7C6F9A65-7598-4772-9AAE-A1D37C9631FB}" type="pres">
      <dgm:prSet presAssocID="{8E7793FB-6C66-4FA6-802F-A4E5FBAE9174}" presName="line1" presStyleLbl="callout" presStyleIdx="0" presStyleCnt="6"/>
      <dgm:spPr/>
    </dgm:pt>
    <dgm:pt modelId="{CF374821-8F10-4F0B-B275-60274D77D56C}" type="pres">
      <dgm:prSet presAssocID="{8E7793FB-6C66-4FA6-802F-A4E5FBAE9174}" presName="d1" presStyleLbl="callout" presStyleIdx="1" presStyleCnt="6" custLinFactNeighborX="31716" custLinFactNeighborY="-18508"/>
      <dgm:spPr/>
    </dgm:pt>
    <dgm:pt modelId="{B8B410D4-D2FF-478A-9CBC-771E1257EDC7}" type="pres">
      <dgm:prSet presAssocID="{BE5FC02D-B86C-4042-95E9-A5CAC298E194}" presName="circle2" presStyleLbl="lnNode1" presStyleIdx="1" presStyleCnt="3" custLinFactNeighborX="24950" custLinFactNeighborY="-22404"/>
      <dgm:spPr/>
    </dgm:pt>
    <dgm:pt modelId="{25C1CE62-2A31-4905-848D-BC7BA2A20574}" type="pres">
      <dgm:prSet presAssocID="{BE5FC02D-B86C-4042-95E9-A5CAC298E194}" presName="text2" presStyleLbl="revTx" presStyleIdx="1" presStyleCnt="3">
        <dgm:presLayoutVars>
          <dgm:bulletEnabled val="1"/>
        </dgm:presLayoutVars>
      </dgm:prSet>
      <dgm:spPr/>
      <dgm:t>
        <a:bodyPr/>
        <a:lstStyle/>
        <a:p>
          <a:endParaRPr lang="en-US"/>
        </a:p>
      </dgm:t>
    </dgm:pt>
    <dgm:pt modelId="{9F995ED4-C45E-4FD0-B2D0-E0CB7F200368}" type="pres">
      <dgm:prSet presAssocID="{BE5FC02D-B86C-4042-95E9-A5CAC298E194}" presName="line2" presStyleLbl="callout" presStyleIdx="2" presStyleCnt="6"/>
      <dgm:spPr/>
    </dgm:pt>
    <dgm:pt modelId="{80831D9E-6F35-4BE0-8F8E-1D496C63B63F}" type="pres">
      <dgm:prSet presAssocID="{BE5FC02D-B86C-4042-95E9-A5CAC298E194}" presName="d2" presStyleLbl="callout" presStyleIdx="3" presStyleCnt="6" custLinFactNeighborX="12432" custLinFactNeighborY="-17840"/>
      <dgm:spPr/>
    </dgm:pt>
    <dgm:pt modelId="{A80C3E93-EF86-41A1-BC81-A8F6C31AFDE9}" type="pres">
      <dgm:prSet presAssocID="{8B44A36E-C2DA-49A0-A533-1CB84CB144EB}" presName="circle3" presStyleLbl="lnNode1" presStyleIdx="2" presStyleCnt="3" custLinFactNeighborX="11161" custLinFactNeighborY="-18355"/>
      <dgm:spPr/>
    </dgm:pt>
    <dgm:pt modelId="{CB531D93-7ABE-4CF2-ADBE-79B92D3393A5}" type="pres">
      <dgm:prSet presAssocID="{8B44A36E-C2DA-49A0-A533-1CB84CB144EB}" presName="text3" presStyleLbl="revTx" presStyleIdx="2" presStyleCnt="3">
        <dgm:presLayoutVars>
          <dgm:bulletEnabled val="1"/>
        </dgm:presLayoutVars>
      </dgm:prSet>
      <dgm:spPr/>
      <dgm:t>
        <a:bodyPr/>
        <a:lstStyle/>
        <a:p>
          <a:endParaRPr lang="en-US"/>
        </a:p>
      </dgm:t>
    </dgm:pt>
    <dgm:pt modelId="{5F218B96-B4E1-4765-9B92-A0C177BB8C42}" type="pres">
      <dgm:prSet presAssocID="{8B44A36E-C2DA-49A0-A533-1CB84CB144EB}" presName="line3" presStyleLbl="callout" presStyleIdx="4" presStyleCnt="6"/>
      <dgm:spPr/>
    </dgm:pt>
    <dgm:pt modelId="{2C9E2CE0-6C0D-4041-ABFC-7923CF184431}" type="pres">
      <dgm:prSet presAssocID="{8B44A36E-C2DA-49A0-A533-1CB84CB144EB}" presName="d3" presStyleLbl="callout" presStyleIdx="5" presStyleCnt="6" custLinFactNeighborX="15577" custLinFactNeighborY="-7864"/>
      <dgm:spPr/>
    </dgm:pt>
  </dgm:ptLst>
  <dgm:cxnLst>
    <dgm:cxn modelId="{A5431B5A-5A21-4290-A6B4-5228408AABCA}" srcId="{3C5D7139-ABBD-4AAB-A803-2D3C8D70F064}" destId="{8E7793FB-6C66-4FA6-802F-A4E5FBAE9174}" srcOrd="0" destOrd="0" parTransId="{0C58A0BA-C519-416C-9FBE-0CFD42956897}" sibTransId="{6F243ECD-FF61-4AAE-8E4E-BFFF200EBEC1}"/>
    <dgm:cxn modelId="{239C2B3C-E3C1-41F8-81B1-20E13B942CA4}" type="presOf" srcId="{8E7793FB-6C66-4FA6-802F-A4E5FBAE9174}" destId="{BEC61F2B-80B3-4FCF-9A22-83DBCBA84A0D}" srcOrd="0" destOrd="0" presId="urn:microsoft.com/office/officeart/2005/8/layout/target1"/>
    <dgm:cxn modelId="{6493E63E-1B3C-4D23-B73E-9C043C2374BD}" type="presOf" srcId="{3C5D7139-ABBD-4AAB-A803-2D3C8D70F064}" destId="{2D2EF57D-3CDE-45EC-A155-CD8B856E9728}" srcOrd="0" destOrd="0" presId="urn:microsoft.com/office/officeart/2005/8/layout/target1"/>
    <dgm:cxn modelId="{8E9DED6C-465C-4C9B-A5B0-686A803D8353}" type="presOf" srcId="{BE5FC02D-B86C-4042-95E9-A5CAC298E194}" destId="{25C1CE62-2A31-4905-848D-BC7BA2A20574}" srcOrd="0" destOrd="0" presId="urn:microsoft.com/office/officeart/2005/8/layout/target1"/>
    <dgm:cxn modelId="{0F0B9E62-9DC2-4379-90FE-37B2ED3BB62A}" type="presOf" srcId="{8B44A36E-C2DA-49A0-A533-1CB84CB144EB}" destId="{CB531D93-7ABE-4CF2-ADBE-79B92D3393A5}" srcOrd="0" destOrd="0" presId="urn:microsoft.com/office/officeart/2005/8/layout/target1"/>
    <dgm:cxn modelId="{5F5CCB89-AAE0-455D-876D-6020BF01118B}" srcId="{3C5D7139-ABBD-4AAB-A803-2D3C8D70F064}" destId="{BE5FC02D-B86C-4042-95E9-A5CAC298E194}" srcOrd="1" destOrd="0" parTransId="{9A6F0A14-A0F0-4665-BE97-A22BDDA5EE75}" sibTransId="{FDC9BD40-F849-4080-9852-4701931F491C}"/>
    <dgm:cxn modelId="{E57917F8-9A6F-4928-BD1D-2F49308C4196}" srcId="{3C5D7139-ABBD-4AAB-A803-2D3C8D70F064}" destId="{8B44A36E-C2DA-49A0-A533-1CB84CB144EB}" srcOrd="2" destOrd="0" parTransId="{B92DFD05-4B0A-497D-9228-E637363AE837}" sibTransId="{36D66734-37E1-4B52-9B54-2C2462E8A88A}"/>
    <dgm:cxn modelId="{2AA61660-D823-40F9-A17C-414A4E917CFD}" type="presParOf" srcId="{2D2EF57D-3CDE-45EC-A155-CD8B856E9728}" destId="{A8721CF2-3EC7-4E9A-85BC-0F5C0749B30B}" srcOrd="0" destOrd="0" presId="urn:microsoft.com/office/officeart/2005/8/layout/target1"/>
    <dgm:cxn modelId="{370C730A-38DD-4577-A905-B0AAB1E11368}" type="presParOf" srcId="{2D2EF57D-3CDE-45EC-A155-CD8B856E9728}" destId="{BEC61F2B-80B3-4FCF-9A22-83DBCBA84A0D}" srcOrd="1" destOrd="0" presId="urn:microsoft.com/office/officeart/2005/8/layout/target1"/>
    <dgm:cxn modelId="{B3D60A74-9025-4D7F-A911-0B12AB3BC3A1}" type="presParOf" srcId="{2D2EF57D-3CDE-45EC-A155-CD8B856E9728}" destId="{7C6F9A65-7598-4772-9AAE-A1D37C9631FB}" srcOrd="2" destOrd="0" presId="urn:microsoft.com/office/officeart/2005/8/layout/target1"/>
    <dgm:cxn modelId="{0C526E48-21F3-4FE5-8F9A-0F1523DA648D}" type="presParOf" srcId="{2D2EF57D-3CDE-45EC-A155-CD8B856E9728}" destId="{CF374821-8F10-4F0B-B275-60274D77D56C}" srcOrd="3" destOrd="0" presId="urn:microsoft.com/office/officeart/2005/8/layout/target1"/>
    <dgm:cxn modelId="{1EC18646-3E07-4D8A-B3BF-5E44AB587DCC}" type="presParOf" srcId="{2D2EF57D-3CDE-45EC-A155-CD8B856E9728}" destId="{B8B410D4-D2FF-478A-9CBC-771E1257EDC7}" srcOrd="4" destOrd="0" presId="urn:microsoft.com/office/officeart/2005/8/layout/target1"/>
    <dgm:cxn modelId="{9AD03510-2525-4C25-90E9-73B8E5E9754F}" type="presParOf" srcId="{2D2EF57D-3CDE-45EC-A155-CD8B856E9728}" destId="{25C1CE62-2A31-4905-848D-BC7BA2A20574}" srcOrd="5" destOrd="0" presId="urn:microsoft.com/office/officeart/2005/8/layout/target1"/>
    <dgm:cxn modelId="{33E4823A-DB53-4ED1-A394-F50DC2ED8419}" type="presParOf" srcId="{2D2EF57D-3CDE-45EC-A155-CD8B856E9728}" destId="{9F995ED4-C45E-4FD0-B2D0-E0CB7F200368}" srcOrd="6" destOrd="0" presId="urn:microsoft.com/office/officeart/2005/8/layout/target1"/>
    <dgm:cxn modelId="{F8C06E90-1BC3-4371-B2CB-9C4098D90BC1}" type="presParOf" srcId="{2D2EF57D-3CDE-45EC-A155-CD8B856E9728}" destId="{80831D9E-6F35-4BE0-8F8E-1D496C63B63F}" srcOrd="7" destOrd="0" presId="urn:microsoft.com/office/officeart/2005/8/layout/target1"/>
    <dgm:cxn modelId="{B151695F-6FCD-45AA-AC6D-5B9BB143A7C1}" type="presParOf" srcId="{2D2EF57D-3CDE-45EC-A155-CD8B856E9728}" destId="{A80C3E93-EF86-41A1-BC81-A8F6C31AFDE9}" srcOrd="8" destOrd="0" presId="urn:microsoft.com/office/officeart/2005/8/layout/target1"/>
    <dgm:cxn modelId="{5F382138-B052-41B3-B3D9-3BAB3CA8B9EC}" type="presParOf" srcId="{2D2EF57D-3CDE-45EC-A155-CD8B856E9728}" destId="{CB531D93-7ABE-4CF2-ADBE-79B92D3393A5}" srcOrd="9" destOrd="0" presId="urn:microsoft.com/office/officeart/2005/8/layout/target1"/>
    <dgm:cxn modelId="{96F6BC7B-18FE-4CD9-9C53-C2636AC96AAD}" type="presParOf" srcId="{2D2EF57D-3CDE-45EC-A155-CD8B856E9728}" destId="{5F218B96-B4E1-4765-9B92-A0C177BB8C42}" srcOrd="10" destOrd="0" presId="urn:microsoft.com/office/officeart/2005/8/layout/target1"/>
    <dgm:cxn modelId="{F590B4E1-C410-44B1-93A3-6B9EC5087480}" type="presParOf" srcId="{2D2EF57D-3CDE-45EC-A155-CD8B856E9728}" destId="{2C9E2CE0-6C0D-4041-ABFC-7923CF184431}" srcOrd="11" destOrd="0" presId="urn:microsoft.com/office/officeart/2005/8/layout/targe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B24A36-B7CD-4F0B-9143-4861C0F3F518}" type="doc">
      <dgm:prSet loTypeId="urn:microsoft.com/office/officeart/2005/8/layout/process4" loCatId="list" qsTypeId="urn:microsoft.com/office/officeart/2005/8/quickstyle/simple3" qsCatId="simple" csTypeId="urn:microsoft.com/office/officeart/2005/8/colors/accent1_2" csCatId="accent1" phldr="1"/>
      <dgm:spPr/>
      <dgm:t>
        <a:bodyPr/>
        <a:lstStyle/>
        <a:p>
          <a:endParaRPr lang="en-US"/>
        </a:p>
      </dgm:t>
    </dgm:pt>
    <dgm:pt modelId="{EEE4FA28-9611-438E-821C-9E6F77FB0AA9}">
      <dgm:prSet phldrT="[Text]" custT="1"/>
      <dgm:spPr/>
      <dgm:t>
        <a:bodyPr/>
        <a:lstStyle/>
        <a:p>
          <a:r>
            <a:rPr lang="en-US" sz="1600" b="1" dirty="0" smtClean="0">
              <a:solidFill>
                <a:srgbClr val="004200"/>
              </a:solidFill>
            </a:rPr>
            <a:t>Save energy by encouraging staff to power down their equipment when not in use.</a:t>
          </a:r>
          <a:endParaRPr lang="en-US" sz="1800" dirty="0"/>
        </a:p>
      </dgm:t>
    </dgm:pt>
    <dgm:pt modelId="{C822E5AB-2752-45C5-8BE7-A9F4101A510F}" type="parTrans" cxnId="{8D8E7A10-790B-4131-B491-65AE957A9985}">
      <dgm:prSet/>
      <dgm:spPr/>
      <dgm:t>
        <a:bodyPr/>
        <a:lstStyle/>
        <a:p>
          <a:endParaRPr lang="en-US"/>
        </a:p>
      </dgm:t>
    </dgm:pt>
    <dgm:pt modelId="{FCB397C3-FBEA-473A-A39A-D078ACEFA79B}" type="sibTrans" cxnId="{8D8E7A10-790B-4131-B491-65AE957A9985}">
      <dgm:prSet/>
      <dgm:spPr/>
      <dgm:t>
        <a:bodyPr/>
        <a:lstStyle/>
        <a:p>
          <a:endParaRPr lang="en-US"/>
        </a:p>
      </dgm:t>
    </dgm:pt>
    <dgm:pt modelId="{8B072DFF-D1EB-474A-A993-9C361D225441}">
      <dgm:prSet phldrT="[Text]" custT="1"/>
      <dgm:spPr/>
      <dgm:t>
        <a:bodyPr/>
        <a:lstStyle/>
        <a:p>
          <a:r>
            <a:rPr lang="en-US" sz="1600" b="1" dirty="0" smtClean="0">
              <a:solidFill>
                <a:srgbClr val="004200"/>
              </a:solidFill>
            </a:rPr>
            <a:t>Embrace virtualization technologies (using IT environments more efficiently) and explore the consolidation of data processing and storage.</a:t>
          </a:r>
          <a:endParaRPr lang="en-US" sz="1600" dirty="0"/>
        </a:p>
      </dgm:t>
    </dgm:pt>
    <dgm:pt modelId="{C8FE626E-BC49-4FAB-8E3D-0BC6055271D6}" type="parTrans" cxnId="{2DA0C7B5-EF86-4BDF-A772-4E42B7C6FE40}">
      <dgm:prSet/>
      <dgm:spPr/>
      <dgm:t>
        <a:bodyPr/>
        <a:lstStyle/>
        <a:p>
          <a:endParaRPr lang="en-US"/>
        </a:p>
      </dgm:t>
    </dgm:pt>
    <dgm:pt modelId="{5CEFDF45-A219-469C-9EBF-029AF149B145}" type="sibTrans" cxnId="{2DA0C7B5-EF86-4BDF-A772-4E42B7C6FE40}">
      <dgm:prSet/>
      <dgm:spPr/>
      <dgm:t>
        <a:bodyPr/>
        <a:lstStyle/>
        <a:p>
          <a:endParaRPr lang="en-US"/>
        </a:p>
      </dgm:t>
    </dgm:pt>
    <dgm:pt modelId="{3550A0DF-50F9-4FCD-8FB8-9AA14C614C49}">
      <dgm:prSet phldrT="[Text]" custT="1"/>
      <dgm:spPr/>
      <dgm:t>
        <a:bodyPr/>
        <a:lstStyle/>
        <a:p>
          <a:r>
            <a:rPr lang="en-US" sz="1600" b="1" dirty="0" smtClean="0">
              <a:solidFill>
                <a:srgbClr val="004200"/>
              </a:solidFill>
            </a:rPr>
            <a:t>Dispose of your technologies in a sound and environmentally friendly manner, and</a:t>
          </a:r>
          <a:endParaRPr lang="en-US" sz="1600" dirty="0"/>
        </a:p>
      </dgm:t>
    </dgm:pt>
    <dgm:pt modelId="{4B2AD962-D09B-4E1A-9A43-153EECF67173}" type="parTrans" cxnId="{2A300B99-6033-4C49-B635-8C8EB1C916CC}">
      <dgm:prSet/>
      <dgm:spPr/>
      <dgm:t>
        <a:bodyPr/>
        <a:lstStyle/>
        <a:p>
          <a:endParaRPr lang="en-US"/>
        </a:p>
      </dgm:t>
    </dgm:pt>
    <dgm:pt modelId="{6FB0D150-19A4-498E-B4B7-A5F76E2EF721}" type="sibTrans" cxnId="{2A300B99-6033-4C49-B635-8C8EB1C916CC}">
      <dgm:prSet/>
      <dgm:spPr/>
      <dgm:t>
        <a:bodyPr/>
        <a:lstStyle/>
        <a:p>
          <a:endParaRPr lang="en-US"/>
        </a:p>
      </dgm:t>
    </dgm:pt>
    <dgm:pt modelId="{B5261E64-D376-4A36-B61F-EB685B058630}">
      <dgm:prSet phldrT="[Text]" custT="1"/>
      <dgm:spPr/>
      <dgm:t>
        <a:bodyPr/>
        <a:lstStyle/>
        <a:p>
          <a:r>
            <a:rPr lang="en-US" sz="1600" b="1" dirty="0" smtClean="0">
              <a:solidFill>
                <a:srgbClr val="004200"/>
              </a:solidFill>
            </a:rPr>
            <a:t>Utilize technologies that allow staff to stay connected in remote locations, participate in meetings without travel, and respond quickly during emergency situations.</a:t>
          </a:r>
          <a:endParaRPr lang="en-US" sz="1600" dirty="0"/>
        </a:p>
      </dgm:t>
    </dgm:pt>
    <dgm:pt modelId="{33442417-2D27-4FDE-90CE-F6410E372FAA}" type="parTrans" cxnId="{860D32E1-5AF1-45F5-9848-E1928C40C04B}">
      <dgm:prSet/>
      <dgm:spPr/>
      <dgm:t>
        <a:bodyPr/>
        <a:lstStyle/>
        <a:p>
          <a:endParaRPr lang="en-US"/>
        </a:p>
      </dgm:t>
    </dgm:pt>
    <dgm:pt modelId="{C0792278-7EFA-43E3-9F23-EEFDF9ED719C}" type="sibTrans" cxnId="{860D32E1-5AF1-45F5-9848-E1928C40C04B}">
      <dgm:prSet/>
      <dgm:spPr/>
      <dgm:t>
        <a:bodyPr/>
        <a:lstStyle/>
        <a:p>
          <a:endParaRPr lang="en-US"/>
        </a:p>
      </dgm:t>
    </dgm:pt>
    <dgm:pt modelId="{BF7A0397-3A77-4465-9663-2AE13EB5B55F}" type="pres">
      <dgm:prSet presAssocID="{9EB24A36-B7CD-4F0B-9143-4861C0F3F518}" presName="Name0" presStyleCnt="0">
        <dgm:presLayoutVars>
          <dgm:dir/>
          <dgm:animLvl val="lvl"/>
          <dgm:resizeHandles val="exact"/>
        </dgm:presLayoutVars>
      </dgm:prSet>
      <dgm:spPr/>
      <dgm:t>
        <a:bodyPr/>
        <a:lstStyle/>
        <a:p>
          <a:endParaRPr lang="en-US"/>
        </a:p>
      </dgm:t>
    </dgm:pt>
    <dgm:pt modelId="{28A83445-EF16-45C2-9B2D-D7E9BC69E218}" type="pres">
      <dgm:prSet presAssocID="{B5261E64-D376-4A36-B61F-EB685B058630}" presName="boxAndChildren" presStyleCnt="0"/>
      <dgm:spPr/>
    </dgm:pt>
    <dgm:pt modelId="{AC577841-AB11-41C0-979E-B7A95E68AF8A}" type="pres">
      <dgm:prSet presAssocID="{B5261E64-D376-4A36-B61F-EB685B058630}" presName="parentTextBox" presStyleLbl="node1" presStyleIdx="0" presStyleCnt="4"/>
      <dgm:spPr/>
      <dgm:t>
        <a:bodyPr/>
        <a:lstStyle/>
        <a:p>
          <a:endParaRPr lang="en-US"/>
        </a:p>
      </dgm:t>
    </dgm:pt>
    <dgm:pt modelId="{7EA5B6E1-1183-483F-A26D-E19D94A0C013}" type="pres">
      <dgm:prSet presAssocID="{6FB0D150-19A4-498E-B4B7-A5F76E2EF721}" presName="sp" presStyleCnt="0"/>
      <dgm:spPr/>
    </dgm:pt>
    <dgm:pt modelId="{27A130EB-116F-4EB5-956D-81D94E289F8F}" type="pres">
      <dgm:prSet presAssocID="{3550A0DF-50F9-4FCD-8FB8-9AA14C614C49}" presName="arrowAndChildren" presStyleCnt="0"/>
      <dgm:spPr/>
    </dgm:pt>
    <dgm:pt modelId="{7A0BFB7C-FD0F-472D-BC66-6F61076C04BB}" type="pres">
      <dgm:prSet presAssocID="{3550A0DF-50F9-4FCD-8FB8-9AA14C614C49}" presName="parentTextArrow" presStyleLbl="node1" presStyleIdx="1" presStyleCnt="4"/>
      <dgm:spPr/>
      <dgm:t>
        <a:bodyPr/>
        <a:lstStyle/>
        <a:p>
          <a:endParaRPr lang="en-US"/>
        </a:p>
      </dgm:t>
    </dgm:pt>
    <dgm:pt modelId="{3386C2D1-D337-4873-8BC2-237771EDF1FB}" type="pres">
      <dgm:prSet presAssocID="{5CEFDF45-A219-469C-9EBF-029AF149B145}" presName="sp" presStyleCnt="0"/>
      <dgm:spPr/>
    </dgm:pt>
    <dgm:pt modelId="{EF77E598-40DC-475E-BDD4-8A055E59C07E}" type="pres">
      <dgm:prSet presAssocID="{8B072DFF-D1EB-474A-A993-9C361D225441}" presName="arrowAndChildren" presStyleCnt="0"/>
      <dgm:spPr/>
    </dgm:pt>
    <dgm:pt modelId="{EB472B5F-2D2D-4AB1-803E-A6554AB4B19D}" type="pres">
      <dgm:prSet presAssocID="{8B072DFF-D1EB-474A-A993-9C361D225441}" presName="parentTextArrow" presStyleLbl="node1" presStyleIdx="2" presStyleCnt="4"/>
      <dgm:spPr/>
      <dgm:t>
        <a:bodyPr/>
        <a:lstStyle/>
        <a:p>
          <a:endParaRPr lang="en-US"/>
        </a:p>
      </dgm:t>
    </dgm:pt>
    <dgm:pt modelId="{455A3029-F0CB-466F-87C1-9CBBC5608574}" type="pres">
      <dgm:prSet presAssocID="{FCB397C3-FBEA-473A-A39A-D078ACEFA79B}" presName="sp" presStyleCnt="0"/>
      <dgm:spPr/>
    </dgm:pt>
    <dgm:pt modelId="{7EEE4BA7-3B94-433E-A90B-9CA049CEAA58}" type="pres">
      <dgm:prSet presAssocID="{EEE4FA28-9611-438E-821C-9E6F77FB0AA9}" presName="arrowAndChildren" presStyleCnt="0"/>
      <dgm:spPr/>
    </dgm:pt>
    <dgm:pt modelId="{77746442-C3CA-4A70-AC2D-D92E63A392B1}" type="pres">
      <dgm:prSet presAssocID="{EEE4FA28-9611-438E-821C-9E6F77FB0AA9}" presName="parentTextArrow" presStyleLbl="node1" presStyleIdx="3" presStyleCnt="4" custLinFactNeighborY="-5613"/>
      <dgm:spPr/>
      <dgm:t>
        <a:bodyPr/>
        <a:lstStyle/>
        <a:p>
          <a:endParaRPr lang="en-US"/>
        </a:p>
      </dgm:t>
    </dgm:pt>
  </dgm:ptLst>
  <dgm:cxnLst>
    <dgm:cxn modelId="{B437153A-74D8-47A2-A5F0-903E674F8480}" type="presOf" srcId="{3550A0DF-50F9-4FCD-8FB8-9AA14C614C49}" destId="{7A0BFB7C-FD0F-472D-BC66-6F61076C04BB}" srcOrd="0" destOrd="0" presId="urn:microsoft.com/office/officeart/2005/8/layout/process4"/>
    <dgm:cxn modelId="{2A300B99-6033-4C49-B635-8C8EB1C916CC}" srcId="{9EB24A36-B7CD-4F0B-9143-4861C0F3F518}" destId="{3550A0DF-50F9-4FCD-8FB8-9AA14C614C49}" srcOrd="2" destOrd="0" parTransId="{4B2AD962-D09B-4E1A-9A43-153EECF67173}" sibTransId="{6FB0D150-19A4-498E-B4B7-A5F76E2EF721}"/>
    <dgm:cxn modelId="{2DA0C7B5-EF86-4BDF-A772-4E42B7C6FE40}" srcId="{9EB24A36-B7CD-4F0B-9143-4861C0F3F518}" destId="{8B072DFF-D1EB-474A-A993-9C361D225441}" srcOrd="1" destOrd="0" parTransId="{C8FE626E-BC49-4FAB-8E3D-0BC6055271D6}" sibTransId="{5CEFDF45-A219-469C-9EBF-029AF149B145}"/>
    <dgm:cxn modelId="{6195C8A5-B5FA-416E-AA10-B2DE749A5C14}" type="presOf" srcId="{EEE4FA28-9611-438E-821C-9E6F77FB0AA9}" destId="{77746442-C3CA-4A70-AC2D-D92E63A392B1}" srcOrd="0" destOrd="0" presId="urn:microsoft.com/office/officeart/2005/8/layout/process4"/>
    <dgm:cxn modelId="{E35ED67A-1CC0-4AFF-9B7B-40B7CCDACD5E}" type="presOf" srcId="{B5261E64-D376-4A36-B61F-EB685B058630}" destId="{AC577841-AB11-41C0-979E-B7A95E68AF8A}" srcOrd="0" destOrd="0" presId="urn:microsoft.com/office/officeart/2005/8/layout/process4"/>
    <dgm:cxn modelId="{E5955AF7-F3C9-49E8-B6C8-EB471FA0D561}" type="presOf" srcId="{8B072DFF-D1EB-474A-A993-9C361D225441}" destId="{EB472B5F-2D2D-4AB1-803E-A6554AB4B19D}" srcOrd="0" destOrd="0" presId="urn:microsoft.com/office/officeart/2005/8/layout/process4"/>
    <dgm:cxn modelId="{860D32E1-5AF1-45F5-9848-E1928C40C04B}" srcId="{9EB24A36-B7CD-4F0B-9143-4861C0F3F518}" destId="{B5261E64-D376-4A36-B61F-EB685B058630}" srcOrd="3" destOrd="0" parTransId="{33442417-2D27-4FDE-90CE-F6410E372FAA}" sibTransId="{C0792278-7EFA-43E3-9F23-EEFDF9ED719C}"/>
    <dgm:cxn modelId="{8D8E7A10-790B-4131-B491-65AE957A9985}" srcId="{9EB24A36-B7CD-4F0B-9143-4861C0F3F518}" destId="{EEE4FA28-9611-438E-821C-9E6F77FB0AA9}" srcOrd="0" destOrd="0" parTransId="{C822E5AB-2752-45C5-8BE7-A9F4101A510F}" sibTransId="{FCB397C3-FBEA-473A-A39A-D078ACEFA79B}"/>
    <dgm:cxn modelId="{08695537-3D10-4D5A-B14A-CC7D6E2B8207}" type="presOf" srcId="{9EB24A36-B7CD-4F0B-9143-4861C0F3F518}" destId="{BF7A0397-3A77-4465-9663-2AE13EB5B55F}" srcOrd="0" destOrd="0" presId="urn:microsoft.com/office/officeart/2005/8/layout/process4"/>
    <dgm:cxn modelId="{BE84B5CF-B48F-4B4E-AB73-FF80B8A02D63}" type="presParOf" srcId="{BF7A0397-3A77-4465-9663-2AE13EB5B55F}" destId="{28A83445-EF16-45C2-9B2D-D7E9BC69E218}" srcOrd="0" destOrd="0" presId="urn:microsoft.com/office/officeart/2005/8/layout/process4"/>
    <dgm:cxn modelId="{7449297B-03A8-4E5E-8678-0F0F9A5C6590}" type="presParOf" srcId="{28A83445-EF16-45C2-9B2D-D7E9BC69E218}" destId="{AC577841-AB11-41C0-979E-B7A95E68AF8A}" srcOrd="0" destOrd="0" presId="urn:microsoft.com/office/officeart/2005/8/layout/process4"/>
    <dgm:cxn modelId="{88C95301-FA0D-4A81-BE4C-5DE1E814E4C9}" type="presParOf" srcId="{BF7A0397-3A77-4465-9663-2AE13EB5B55F}" destId="{7EA5B6E1-1183-483F-A26D-E19D94A0C013}" srcOrd="1" destOrd="0" presId="urn:microsoft.com/office/officeart/2005/8/layout/process4"/>
    <dgm:cxn modelId="{C3D2F3F3-33B0-416D-8E18-9BF88C584028}" type="presParOf" srcId="{BF7A0397-3A77-4465-9663-2AE13EB5B55F}" destId="{27A130EB-116F-4EB5-956D-81D94E289F8F}" srcOrd="2" destOrd="0" presId="urn:microsoft.com/office/officeart/2005/8/layout/process4"/>
    <dgm:cxn modelId="{CE8118B3-64C7-4E19-979E-A371AF51BCA8}" type="presParOf" srcId="{27A130EB-116F-4EB5-956D-81D94E289F8F}" destId="{7A0BFB7C-FD0F-472D-BC66-6F61076C04BB}" srcOrd="0" destOrd="0" presId="urn:microsoft.com/office/officeart/2005/8/layout/process4"/>
    <dgm:cxn modelId="{AD465E1C-B276-48BD-A841-5D993C92556B}" type="presParOf" srcId="{BF7A0397-3A77-4465-9663-2AE13EB5B55F}" destId="{3386C2D1-D337-4873-8BC2-237771EDF1FB}" srcOrd="3" destOrd="0" presId="urn:microsoft.com/office/officeart/2005/8/layout/process4"/>
    <dgm:cxn modelId="{2C0769F5-24C5-490C-90B5-58AEF179D4DD}" type="presParOf" srcId="{BF7A0397-3A77-4465-9663-2AE13EB5B55F}" destId="{EF77E598-40DC-475E-BDD4-8A055E59C07E}" srcOrd="4" destOrd="0" presId="urn:microsoft.com/office/officeart/2005/8/layout/process4"/>
    <dgm:cxn modelId="{806E2368-F249-4974-B5B5-186D3EF1A19F}" type="presParOf" srcId="{EF77E598-40DC-475E-BDD4-8A055E59C07E}" destId="{EB472B5F-2D2D-4AB1-803E-A6554AB4B19D}" srcOrd="0" destOrd="0" presId="urn:microsoft.com/office/officeart/2005/8/layout/process4"/>
    <dgm:cxn modelId="{70FB9F51-B129-474B-AF91-D4BAAC69FDD7}" type="presParOf" srcId="{BF7A0397-3A77-4465-9663-2AE13EB5B55F}" destId="{455A3029-F0CB-466F-87C1-9CBBC5608574}" srcOrd="5" destOrd="0" presId="urn:microsoft.com/office/officeart/2005/8/layout/process4"/>
    <dgm:cxn modelId="{656DC4C8-C771-45C5-A265-32E31CD3EEAE}" type="presParOf" srcId="{BF7A0397-3A77-4465-9663-2AE13EB5B55F}" destId="{7EEE4BA7-3B94-433E-A90B-9CA049CEAA58}" srcOrd="6" destOrd="0" presId="urn:microsoft.com/office/officeart/2005/8/layout/process4"/>
    <dgm:cxn modelId="{74C0A907-1F69-4A04-B5B7-05BB104CE2E1}" type="presParOf" srcId="{7EEE4BA7-3B94-433E-A90B-9CA049CEAA58}" destId="{77746442-C3CA-4A70-AC2D-D92E63A392B1}" srcOrd="0" destOrd="0" presId="urn:microsoft.com/office/officeart/2005/8/layout/process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FBE1BE5-7030-4395-826D-38D860DA8780}">
      <dsp:nvSpPr>
        <dsp:cNvPr id="0" name=""/>
        <dsp:cNvSpPr/>
      </dsp:nvSpPr>
      <dsp:spPr>
        <a:xfrm>
          <a:off x="2537248" y="0"/>
          <a:ext cx="3787351" cy="1785633"/>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solidFill>
                <a:srgbClr val="004200"/>
              </a:solidFill>
              <a:latin typeface="Times New Roman" panose="02020603050405020304" pitchFamily="18" charset="0"/>
              <a:cs typeface="Times New Roman" panose="02020603050405020304" pitchFamily="18" charset="0"/>
            </a:rPr>
            <a:t>Consume fewer servers, printers, </a:t>
          </a:r>
          <a:r>
            <a:rPr lang="en-US" sz="1600" b="1" kern="1200" dirty="0" err="1" smtClean="0">
              <a:solidFill>
                <a:srgbClr val="004200"/>
              </a:solidFill>
              <a:latin typeface="Times New Roman" panose="02020603050405020304" pitchFamily="18" charset="0"/>
              <a:cs typeface="Times New Roman" panose="02020603050405020304" pitchFamily="18" charset="0"/>
            </a:rPr>
            <a:t>etc</a:t>
          </a:r>
          <a:r>
            <a:rPr lang="en-US" sz="1600" b="1" kern="1200" dirty="0" smtClean="0">
              <a:solidFill>
                <a:srgbClr val="004200"/>
              </a:solidFill>
              <a:latin typeface="Times New Roman" panose="02020603050405020304" pitchFamily="18" charset="0"/>
              <a:cs typeface="Times New Roman" panose="02020603050405020304" pitchFamily="18" charset="0"/>
            </a:rPr>
            <a:t> by increasing utilization by - virtualization cloud computing.</a:t>
          </a: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kern="1200" dirty="0" smtClean="0">
              <a:solidFill>
                <a:srgbClr val="004200"/>
              </a:solidFill>
              <a:latin typeface="Times New Roman" panose="02020603050405020304" pitchFamily="18" charset="0"/>
              <a:cs typeface="Times New Roman" panose="02020603050405020304" pitchFamily="18" charset="0"/>
            </a:rPr>
            <a:t>Stop over provisioning; improve capacity planning.</a:t>
          </a:r>
          <a:endParaRPr lang="en-US" sz="1600" b="1" kern="1200" dirty="0">
            <a:solidFill>
              <a:srgbClr val="004200"/>
            </a:solidFill>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kern="1200" dirty="0" smtClean="0">
              <a:solidFill>
                <a:srgbClr val="004200"/>
              </a:solidFill>
              <a:latin typeface="Times New Roman" panose="02020603050405020304" pitchFamily="18" charset="0"/>
              <a:cs typeface="Times New Roman" panose="02020603050405020304" pitchFamily="18" charset="0"/>
            </a:rPr>
            <a:t>Turn power management on.</a:t>
          </a:r>
          <a:endParaRPr lang="en-US" sz="1600" b="1" kern="1200" dirty="0">
            <a:solidFill>
              <a:srgbClr val="004200"/>
            </a:solidFill>
            <a:latin typeface="Times New Roman" panose="02020603050405020304" pitchFamily="18" charset="0"/>
            <a:cs typeface="Times New Roman" panose="02020603050405020304" pitchFamily="18" charset="0"/>
          </a:endParaRPr>
        </a:p>
      </dsp:txBody>
      <dsp:txXfrm>
        <a:off x="2537248" y="0"/>
        <a:ext cx="3787351" cy="1785633"/>
      </dsp:txXfrm>
    </dsp:sp>
    <dsp:sp modelId="{1B2C799D-5864-4C6E-9678-1B6FD3503106}">
      <dsp:nvSpPr>
        <dsp:cNvPr id="0" name=""/>
        <dsp:cNvSpPr/>
      </dsp:nvSpPr>
      <dsp:spPr>
        <a:xfrm>
          <a:off x="6173" y="190500"/>
          <a:ext cx="2524901" cy="14049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Reduce</a:t>
          </a:r>
          <a:endParaRPr lang="en-US" sz="3900" kern="1200" dirty="0"/>
        </a:p>
      </dsp:txBody>
      <dsp:txXfrm>
        <a:off x="6173" y="190500"/>
        <a:ext cx="2524901" cy="1404937"/>
      </dsp:txXfrm>
    </dsp:sp>
    <dsp:sp modelId="{17242BC4-8782-4D96-88B1-6DFF2DBF21F7}">
      <dsp:nvSpPr>
        <dsp:cNvPr id="0" name=""/>
        <dsp:cNvSpPr/>
      </dsp:nvSpPr>
      <dsp:spPr>
        <a:xfrm>
          <a:off x="2529840" y="1926279"/>
          <a:ext cx="3794760" cy="1404937"/>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just" defTabSz="711200">
            <a:lnSpc>
              <a:spcPct val="90000"/>
            </a:lnSpc>
            <a:spcBef>
              <a:spcPct val="0"/>
            </a:spcBef>
            <a:spcAft>
              <a:spcPct val="15000"/>
            </a:spcAft>
            <a:buChar char="••"/>
          </a:pPr>
          <a:endParaRPr lang="en-US" sz="1600" kern="1200" dirty="0"/>
        </a:p>
        <a:p>
          <a:pPr marL="171450" lvl="1" indent="-171450" algn="just" defTabSz="711200">
            <a:lnSpc>
              <a:spcPct val="90000"/>
            </a:lnSpc>
            <a:spcBef>
              <a:spcPct val="0"/>
            </a:spcBef>
            <a:spcAft>
              <a:spcPct val="15000"/>
            </a:spcAft>
            <a:buChar char="••"/>
          </a:pPr>
          <a:r>
            <a:rPr lang="en-US" sz="1600" b="1" kern="1200" dirty="0" smtClean="0">
              <a:solidFill>
                <a:srgbClr val="004200"/>
              </a:solidFill>
              <a:latin typeface="Times New Roman" panose="02020603050405020304" pitchFamily="18" charset="0"/>
              <a:cs typeface="Times New Roman" panose="02020603050405020304" pitchFamily="18" charset="0"/>
            </a:rPr>
            <a:t>Extend the life of assets by reusing them within the enterprise and externally.</a:t>
          </a:r>
          <a:endParaRPr lang="en-US" sz="1600" kern="1200" dirty="0">
            <a:latin typeface="Times New Roman" panose="02020603050405020304" pitchFamily="18" charset="0"/>
            <a:cs typeface="Times New Roman" panose="02020603050405020304" pitchFamily="18" charset="0"/>
          </a:endParaRPr>
        </a:p>
      </dsp:txBody>
      <dsp:txXfrm>
        <a:off x="2529840" y="1926279"/>
        <a:ext cx="3794760" cy="1404937"/>
      </dsp:txXfrm>
    </dsp:sp>
    <dsp:sp modelId="{E0A1B6E6-85A7-47C9-907A-0F962DE5F0A8}">
      <dsp:nvSpPr>
        <dsp:cNvPr id="0" name=""/>
        <dsp:cNvSpPr/>
      </dsp:nvSpPr>
      <dsp:spPr>
        <a:xfrm>
          <a:off x="0" y="1926279"/>
          <a:ext cx="2529840" cy="1404937"/>
        </a:xfrm>
        <a:prstGeom prst="roundRect">
          <a:avLst/>
        </a:prstGeom>
        <a:solidFill>
          <a:srgbClr val="FFCC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Reuse</a:t>
          </a:r>
          <a:endParaRPr lang="en-US" sz="3900" kern="1200" dirty="0"/>
        </a:p>
      </dsp:txBody>
      <dsp:txXfrm>
        <a:off x="0" y="1926279"/>
        <a:ext cx="2529840" cy="1404937"/>
      </dsp:txXfrm>
    </dsp:sp>
    <dsp:sp modelId="{612A0630-2795-44EB-91F7-E89C8C463F6E}">
      <dsp:nvSpPr>
        <dsp:cNvPr id="0" name=""/>
        <dsp:cNvSpPr/>
      </dsp:nvSpPr>
      <dsp:spPr>
        <a:xfrm>
          <a:off x="2529840" y="3471710"/>
          <a:ext cx="3794760" cy="1404937"/>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just" defTabSz="711200">
            <a:lnSpc>
              <a:spcPct val="90000"/>
            </a:lnSpc>
            <a:spcBef>
              <a:spcPct val="0"/>
            </a:spcBef>
            <a:spcAft>
              <a:spcPct val="15000"/>
            </a:spcAft>
            <a:buChar char="••"/>
          </a:pPr>
          <a:r>
            <a:rPr lang="en-US" sz="1600" b="1" kern="1200" dirty="0" smtClean="0">
              <a:solidFill>
                <a:srgbClr val="004200"/>
              </a:solidFill>
              <a:latin typeface="Times New Roman" panose="02020603050405020304" pitchFamily="18" charset="0"/>
              <a:cs typeface="Times New Roman" panose="02020603050405020304" pitchFamily="18" charset="0"/>
            </a:rPr>
            <a:t>Ensure and validate the correct disposition of all electronic equipment.</a:t>
          </a:r>
          <a:endParaRPr lang="en-US" sz="1600" kern="1200" dirty="0">
            <a:latin typeface="Times New Roman" panose="02020603050405020304" pitchFamily="18" charset="0"/>
            <a:cs typeface="Times New Roman" panose="02020603050405020304" pitchFamily="18" charset="0"/>
          </a:endParaRPr>
        </a:p>
        <a:p>
          <a:pPr marL="171450" lvl="1" indent="-171450" algn="just" defTabSz="711200">
            <a:lnSpc>
              <a:spcPct val="90000"/>
            </a:lnSpc>
            <a:spcBef>
              <a:spcPct val="0"/>
            </a:spcBef>
            <a:spcAft>
              <a:spcPct val="15000"/>
            </a:spcAft>
            <a:buChar char="••"/>
          </a:pPr>
          <a:r>
            <a:rPr lang="en-US" sz="1600" b="1" kern="1200" dirty="0" smtClean="0">
              <a:solidFill>
                <a:srgbClr val="004200"/>
              </a:solidFill>
              <a:latin typeface="Times New Roman" panose="02020603050405020304" pitchFamily="18" charset="0"/>
              <a:cs typeface="Times New Roman" panose="02020603050405020304" pitchFamily="18" charset="0"/>
            </a:rPr>
            <a:t>Buy recyclable products.</a:t>
          </a:r>
          <a:endParaRPr lang="en-US" sz="1600" b="1" kern="1200" dirty="0">
            <a:solidFill>
              <a:srgbClr val="004200"/>
            </a:solidFill>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endParaRPr lang="en-US" sz="1200" kern="1200" dirty="0"/>
        </a:p>
      </dsp:txBody>
      <dsp:txXfrm>
        <a:off x="2529840" y="3471710"/>
        <a:ext cx="3794760" cy="1404937"/>
      </dsp:txXfrm>
    </dsp:sp>
    <dsp:sp modelId="{54DD08E8-7BF6-4D3E-A800-07E92B405411}">
      <dsp:nvSpPr>
        <dsp:cNvPr id="0" name=""/>
        <dsp:cNvSpPr/>
      </dsp:nvSpPr>
      <dsp:spPr>
        <a:xfrm>
          <a:off x="0" y="3471710"/>
          <a:ext cx="2529840" cy="14049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lvl="0" algn="ctr" defTabSz="1733550">
            <a:lnSpc>
              <a:spcPct val="90000"/>
            </a:lnSpc>
            <a:spcBef>
              <a:spcPct val="0"/>
            </a:spcBef>
            <a:spcAft>
              <a:spcPct val="35000"/>
            </a:spcAft>
          </a:pPr>
          <a:r>
            <a:rPr lang="en-US" sz="3900" kern="1200" dirty="0" smtClean="0"/>
            <a:t>Recycle</a:t>
          </a:r>
          <a:endParaRPr lang="en-US" sz="3900" kern="1200" dirty="0"/>
        </a:p>
      </dsp:txBody>
      <dsp:txXfrm>
        <a:off x="0" y="3471710"/>
        <a:ext cx="2529840" cy="140493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257D2B-0533-4DEF-8E75-0F8D1C0B9B29}">
      <dsp:nvSpPr>
        <dsp:cNvPr id="0" name=""/>
        <dsp:cNvSpPr/>
      </dsp:nvSpPr>
      <dsp:spPr>
        <a:xfrm>
          <a:off x="4029" y="1702578"/>
          <a:ext cx="2345605" cy="938242"/>
        </a:xfrm>
        <a:prstGeom prst="chevron">
          <a:avLst/>
        </a:prstGeom>
        <a:solidFill>
          <a:srgbClr val="F3859A"/>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b="1" kern="1200" smtClean="0"/>
            <a:t>Managing Power Wisely</a:t>
          </a:r>
          <a:endParaRPr lang="en-US" sz="1500" kern="1200" dirty="0"/>
        </a:p>
      </dsp:txBody>
      <dsp:txXfrm>
        <a:off x="4029" y="1702578"/>
        <a:ext cx="2345605" cy="938242"/>
      </dsp:txXfrm>
    </dsp:sp>
    <dsp:sp modelId="{033E2DA7-EC38-4F95-8CAD-2227D09D037A}">
      <dsp:nvSpPr>
        <dsp:cNvPr id="0" name=""/>
        <dsp:cNvSpPr/>
      </dsp:nvSpPr>
      <dsp:spPr>
        <a:xfrm>
          <a:off x="2115074" y="1702578"/>
          <a:ext cx="2345605" cy="938242"/>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b="1" kern="1200" dirty="0" smtClean="0"/>
            <a:t>High Availability and Virtualization</a:t>
          </a:r>
          <a:endParaRPr lang="en-US" sz="1500" kern="1200" dirty="0"/>
        </a:p>
      </dsp:txBody>
      <dsp:txXfrm>
        <a:off x="2115074" y="1702578"/>
        <a:ext cx="2345605" cy="938242"/>
      </dsp:txXfrm>
    </dsp:sp>
    <dsp:sp modelId="{0ACB07D3-FEDF-4422-AD0C-95902C516BAF}">
      <dsp:nvSpPr>
        <dsp:cNvPr id="0" name=""/>
        <dsp:cNvSpPr/>
      </dsp:nvSpPr>
      <dsp:spPr>
        <a:xfrm>
          <a:off x="4226119" y="1702578"/>
          <a:ext cx="2345605" cy="938242"/>
        </a:xfrm>
        <a:prstGeom prst="chevron">
          <a:avLst/>
        </a:prstGeom>
        <a:solidFill>
          <a:srgbClr val="FF000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b="1" kern="1200" smtClean="0"/>
            <a:t>Protecting and Backing up Data</a:t>
          </a:r>
          <a:endParaRPr lang="en-US" sz="1500" kern="1200" dirty="0"/>
        </a:p>
      </dsp:txBody>
      <dsp:txXfrm>
        <a:off x="4226119" y="1702578"/>
        <a:ext cx="2345605" cy="938242"/>
      </dsp:txXfrm>
    </dsp:sp>
    <dsp:sp modelId="{81047232-6992-4570-B419-990D27DAA545}">
      <dsp:nvSpPr>
        <dsp:cNvPr id="0" name=""/>
        <dsp:cNvSpPr/>
      </dsp:nvSpPr>
      <dsp:spPr>
        <a:xfrm>
          <a:off x="6337164" y="1702578"/>
          <a:ext cx="2345605" cy="938242"/>
        </a:xfrm>
        <a:prstGeom prst="chevron">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b="1" kern="1200" dirty="0" smtClean="0"/>
            <a:t>Designing Efficient Data Centers</a:t>
          </a:r>
          <a:endParaRPr lang="en-US" sz="1500" kern="1200" dirty="0"/>
        </a:p>
      </dsp:txBody>
      <dsp:txXfrm>
        <a:off x="6337164" y="1702578"/>
        <a:ext cx="2345605" cy="93824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0C3E93-EF86-41A1-BC81-A8F6C31AFDE9}">
      <dsp:nvSpPr>
        <dsp:cNvPr id="0" name=""/>
        <dsp:cNvSpPr/>
      </dsp:nvSpPr>
      <dsp:spPr>
        <a:xfrm>
          <a:off x="214317" y="836259"/>
          <a:ext cx="1920240" cy="192024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B410D4-D2FF-478A-9CBC-771E1257EDC7}">
      <dsp:nvSpPr>
        <dsp:cNvPr id="0" name=""/>
        <dsp:cNvSpPr/>
      </dsp:nvSpPr>
      <dsp:spPr>
        <a:xfrm>
          <a:off x="671507" y="1314641"/>
          <a:ext cx="1152144" cy="11521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721CF2-3EC7-4E9A-85BC-0F5C0749B30B}">
      <dsp:nvSpPr>
        <dsp:cNvPr id="0" name=""/>
        <dsp:cNvSpPr/>
      </dsp:nvSpPr>
      <dsp:spPr>
        <a:xfrm>
          <a:off x="1077120" y="1698689"/>
          <a:ext cx="384048" cy="38404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C61F2B-80B3-4FCF-9A22-83DBCBA84A0D}">
      <dsp:nvSpPr>
        <dsp:cNvPr id="0" name=""/>
        <dsp:cNvSpPr/>
      </dsp:nvSpPr>
      <dsp:spPr>
        <a:xfrm>
          <a:off x="2240280" y="548639"/>
          <a:ext cx="960120" cy="56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41910" rIns="41910" bIns="41910" numCol="1" spcCol="1270" anchor="ctr" anchorCtr="0">
          <a:noAutofit/>
        </a:bodyPr>
        <a:lstStyle/>
        <a:p>
          <a:pPr lvl="0" algn="l" defTabSz="1466850">
            <a:lnSpc>
              <a:spcPct val="90000"/>
            </a:lnSpc>
            <a:spcBef>
              <a:spcPct val="0"/>
            </a:spcBef>
            <a:spcAft>
              <a:spcPct val="35000"/>
            </a:spcAft>
          </a:pPr>
          <a:endParaRPr lang="en-US" sz="3300" kern="1200"/>
        </a:p>
      </dsp:txBody>
      <dsp:txXfrm>
        <a:off x="2240280" y="548639"/>
        <a:ext cx="960120" cy="560070"/>
      </dsp:txXfrm>
    </dsp:sp>
    <dsp:sp modelId="{7C6F9A65-7598-4772-9AAE-A1D37C9631FB}">
      <dsp:nvSpPr>
        <dsp:cNvPr id="0" name=""/>
        <dsp:cNvSpPr/>
      </dsp:nvSpPr>
      <dsp:spPr>
        <a:xfrm>
          <a:off x="2000250" y="828674"/>
          <a:ext cx="24003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374821-8F10-4F0B-B275-60274D77D56C}">
      <dsp:nvSpPr>
        <dsp:cNvPr id="0" name=""/>
        <dsp:cNvSpPr/>
      </dsp:nvSpPr>
      <dsp:spPr>
        <a:xfrm rot="5400000">
          <a:off x="1149365" y="725055"/>
          <a:ext cx="1319844" cy="1039169"/>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C1CE62-2A31-4905-848D-BC7BA2A20574}">
      <dsp:nvSpPr>
        <dsp:cNvPr id="0" name=""/>
        <dsp:cNvSpPr/>
      </dsp:nvSpPr>
      <dsp:spPr>
        <a:xfrm>
          <a:off x="2240280" y="1108709"/>
          <a:ext cx="960120" cy="56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41910" rIns="41910" bIns="41910" numCol="1" spcCol="1270" anchor="ctr" anchorCtr="0">
          <a:noAutofit/>
        </a:bodyPr>
        <a:lstStyle/>
        <a:p>
          <a:pPr lvl="0" algn="l" defTabSz="1466850">
            <a:lnSpc>
              <a:spcPct val="90000"/>
            </a:lnSpc>
            <a:spcBef>
              <a:spcPct val="0"/>
            </a:spcBef>
            <a:spcAft>
              <a:spcPct val="35000"/>
            </a:spcAft>
          </a:pPr>
          <a:endParaRPr lang="en-US" sz="3300" kern="1200"/>
        </a:p>
      </dsp:txBody>
      <dsp:txXfrm>
        <a:off x="2240280" y="1108709"/>
        <a:ext cx="960120" cy="560070"/>
      </dsp:txXfrm>
    </dsp:sp>
    <dsp:sp modelId="{9F995ED4-C45E-4FD0-B2D0-E0CB7F200368}">
      <dsp:nvSpPr>
        <dsp:cNvPr id="0" name=""/>
        <dsp:cNvSpPr/>
      </dsp:nvSpPr>
      <dsp:spPr>
        <a:xfrm>
          <a:off x="2000250" y="1388744"/>
          <a:ext cx="24003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831D9E-6F35-4BE0-8F8E-1D496C63B63F}">
      <dsp:nvSpPr>
        <dsp:cNvPr id="0" name=""/>
        <dsp:cNvSpPr/>
      </dsp:nvSpPr>
      <dsp:spPr>
        <a:xfrm rot="5400000">
          <a:off x="1198054" y="1337184"/>
          <a:ext cx="1028480" cy="763935"/>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531D93-7ABE-4CF2-ADBE-79B92D3393A5}">
      <dsp:nvSpPr>
        <dsp:cNvPr id="0" name=""/>
        <dsp:cNvSpPr/>
      </dsp:nvSpPr>
      <dsp:spPr>
        <a:xfrm>
          <a:off x="2240280" y="1668779"/>
          <a:ext cx="960120" cy="560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41910" rIns="41910" bIns="41910" numCol="1" spcCol="1270" anchor="ctr" anchorCtr="0">
          <a:noAutofit/>
        </a:bodyPr>
        <a:lstStyle/>
        <a:p>
          <a:pPr lvl="0" algn="l" defTabSz="1466850">
            <a:lnSpc>
              <a:spcPct val="90000"/>
            </a:lnSpc>
            <a:spcBef>
              <a:spcPct val="0"/>
            </a:spcBef>
            <a:spcAft>
              <a:spcPct val="35000"/>
            </a:spcAft>
          </a:pPr>
          <a:endParaRPr lang="en-US" sz="3300" kern="1200"/>
        </a:p>
      </dsp:txBody>
      <dsp:txXfrm>
        <a:off x="2240280" y="1668779"/>
        <a:ext cx="960120" cy="560070"/>
      </dsp:txXfrm>
    </dsp:sp>
    <dsp:sp modelId="{5F218B96-B4E1-4765-9B92-A0C177BB8C42}">
      <dsp:nvSpPr>
        <dsp:cNvPr id="0" name=""/>
        <dsp:cNvSpPr/>
      </dsp:nvSpPr>
      <dsp:spPr>
        <a:xfrm>
          <a:off x="2000250" y="1948814"/>
          <a:ext cx="24003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9E2CE0-6C0D-4041-ABFC-7923CF184431}">
      <dsp:nvSpPr>
        <dsp:cNvPr id="0" name=""/>
        <dsp:cNvSpPr/>
      </dsp:nvSpPr>
      <dsp:spPr>
        <a:xfrm rot="5400000">
          <a:off x="1462858" y="2013764"/>
          <a:ext cx="734811" cy="488701"/>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C577841-AB11-41C0-979E-B7A95E68AF8A}">
      <dsp:nvSpPr>
        <dsp:cNvPr id="0" name=""/>
        <dsp:cNvSpPr/>
      </dsp:nvSpPr>
      <dsp:spPr>
        <a:xfrm>
          <a:off x="0" y="4125033"/>
          <a:ext cx="5486400" cy="902456"/>
        </a:xfrm>
        <a:prstGeom prst="rect">
          <a:avLst/>
        </a:prstGeom>
        <a:gradFill rotWithShape="0">
          <a:gsLst>
            <a:gs pos="0">
              <a:schemeClr val="accent1">
                <a:hueOff val="0"/>
                <a:satOff val="0"/>
                <a:lumOff val="0"/>
                <a:alphaOff val="0"/>
                <a:tint val="20000"/>
                <a:satMod val="180000"/>
                <a:lumMod val="98000"/>
              </a:schemeClr>
            </a:gs>
            <a:gs pos="40000">
              <a:schemeClr val="accent1">
                <a:hueOff val="0"/>
                <a:satOff val="0"/>
                <a:lumOff val="0"/>
                <a:alphaOff val="0"/>
                <a:tint val="30000"/>
                <a:satMod val="260000"/>
                <a:lumMod val="84000"/>
              </a:schemeClr>
            </a:gs>
            <a:gs pos="100000">
              <a:schemeClr val="accent1">
                <a:hueOff val="0"/>
                <a:satOff val="0"/>
                <a:lumOff val="0"/>
                <a:alphaOff val="0"/>
                <a:tint val="100000"/>
                <a:satMod val="110000"/>
                <a:lumMod val="100000"/>
              </a:schemeClr>
            </a:gs>
          </a:gsLst>
          <a:lin ang="504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4200"/>
              </a:solidFill>
            </a:rPr>
            <a:t>Utilize technologies that allow staff to stay connected in remote locations, participate in meetings without travel, and respond quickly during emergency situations.</a:t>
          </a:r>
          <a:endParaRPr lang="en-US" sz="1600" kern="1200" dirty="0"/>
        </a:p>
      </dsp:txBody>
      <dsp:txXfrm>
        <a:off x="0" y="4125033"/>
        <a:ext cx="5486400" cy="902456"/>
      </dsp:txXfrm>
    </dsp:sp>
    <dsp:sp modelId="{7A0BFB7C-FD0F-472D-BC66-6F61076C04BB}">
      <dsp:nvSpPr>
        <dsp:cNvPr id="0" name=""/>
        <dsp:cNvSpPr/>
      </dsp:nvSpPr>
      <dsp:spPr>
        <a:xfrm rot="10800000">
          <a:off x="0" y="2750592"/>
          <a:ext cx="5486400" cy="1387978"/>
        </a:xfrm>
        <a:prstGeom prst="upArrowCallout">
          <a:avLst/>
        </a:prstGeom>
        <a:gradFill rotWithShape="0">
          <a:gsLst>
            <a:gs pos="0">
              <a:schemeClr val="accent1">
                <a:hueOff val="0"/>
                <a:satOff val="0"/>
                <a:lumOff val="0"/>
                <a:alphaOff val="0"/>
                <a:tint val="20000"/>
                <a:satMod val="180000"/>
                <a:lumMod val="98000"/>
              </a:schemeClr>
            </a:gs>
            <a:gs pos="40000">
              <a:schemeClr val="accent1">
                <a:hueOff val="0"/>
                <a:satOff val="0"/>
                <a:lumOff val="0"/>
                <a:alphaOff val="0"/>
                <a:tint val="30000"/>
                <a:satMod val="260000"/>
                <a:lumMod val="84000"/>
              </a:schemeClr>
            </a:gs>
            <a:gs pos="100000">
              <a:schemeClr val="accent1">
                <a:hueOff val="0"/>
                <a:satOff val="0"/>
                <a:lumOff val="0"/>
                <a:alphaOff val="0"/>
                <a:tint val="100000"/>
                <a:satMod val="110000"/>
                <a:lumMod val="100000"/>
              </a:schemeClr>
            </a:gs>
          </a:gsLst>
          <a:lin ang="504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4200"/>
              </a:solidFill>
            </a:rPr>
            <a:t>Dispose of your technologies in a sound and environmentally friendly manner, and</a:t>
          </a:r>
          <a:endParaRPr lang="en-US" sz="1600" kern="1200" dirty="0"/>
        </a:p>
      </dsp:txBody>
      <dsp:txXfrm rot="10800000">
        <a:off x="0" y="2750592"/>
        <a:ext cx="5486400" cy="1387978"/>
      </dsp:txXfrm>
    </dsp:sp>
    <dsp:sp modelId="{EB472B5F-2D2D-4AB1-803E-A6554AB4B19D}">
      <dsp:nvSpPr>
        <dsp:cNvPr id="0" name=""/>
        <dsp:cNvSpPr/>
      </dsp:nvSpPr>
      <dsp:spPr>
        <a:xfrm rot="10800000">
          <a:off x="0" y="1376151"/>
          <a:ext cx="5486400" cy="1387978"/>
        </a:xfrm>
        <a:prstGeom prst="upArrowCallout">
          <a:avLst/>
        </a:prstGeom>
        <a:gradFill rotWithShape="0">
          <a:gsLst>
            <a:gs pos="0">
              <a:schemeClr val="accent1">
                <a:hueOff val="0"/>
                <a:satOff val="0"/>
                <a:lumOff val="0"/>
                <a:alphaOff val="0"/>
                <a:tint val="20000"/>
                <a:satMod val="180000"/>
                <a:lumMod val="98000"/>
              </a:schemeClr>
            </a:gs>
            <a:gs pos="40000">
              <a:schemeClr val="accent1">
                <a:hueOff val="0"/>
                <a:satOff val="0"/>
                <a:lumOff val="0"/>
                <a:alphaOff val="0"/>
                <a:tint val="30000"/>
                <a:satMod val="260000"/>
                <a:lumMod val="84000"/>
              </a:schemeClr>
            </a:gs>
            <a:gs pos="100000">
              <a:schemeClr val="accent1">
                <a:hueOff val="0"/>
                <a:satOff val="0"/>
                <a:lumOff val="0"/>
                <a:alphaOff val="0"/>
                <a:tint val="100000"/>
                <a:satMod val="110000"/>
                <a:lumMod val="100000"/>
              </a:schemeClr>
            </a:gs>
          </a:gsLst>
          <a:lin ang="504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4200"/>
              </a:solidFill>
            </a:rPr>
            <a:t>Embrace virtualization technologies (using IT environments more efficiently) and explore the consolidation of data processing and storage.</a:t>
          </a:r>
          <a:endParaRPr lang="en-US" sz="1600" kern="1200" dirty="0"/>
        </a:p>
      </dsp:txBody>
      <dsp:txXfrm rot="10800000">
        <a:off x="0" y="1376151"/>
        <a:ext cx="5486400" cy="1387978"/>
      </dsp:txXfrm>
    </dsp:sp>
    <dsp:sp modelId="{77746442-C3CA-4A70-AC2D-D92E63A392B1}">
      <dsp:nvSpPr>
        <dsp:cNvPr id="0" name=""/>
        <dsp:cNvSpPr/>
      </dsp:nvSpPr>
      <dsp:spPr>
        <a:xfrm rot="10800000">
          <a:off x="0" y="0"/>
          <a:ext cx="5486400" cy="1387978"/>
        </a:xfrm>
        <a:prstGeom prst="upArrowCallout">
          <a:avLst/>
        </a:prstGeom>
        <a:gradFill rotWithShape="0">
          <a:gsLst>
            <a:gs pos="0">
              <a:schemeClr val="accent1">
                <a:hueOff val="0"/>
                <a:satOff val="0"/>
                <a:lumOff val="0"/>
                <a:alphaOff val="0"/>
                <a:tint val="20000"/>
                <a:satMod val="180000"/>
                <a:lumMod val="98000"/>
              </a:schemeClr>
            </a:gs>
            <a:gs pos="40000">
              <a:schemeClr val="accent1">
                <a:hueOff val="0"/>
                <a:satOff val="0"/>
                <a:lumOff val="0"/>
                <a:alphaOff val="0"/>
                <a:tint val="30000"/>
                <a:satMod val="260000"/>
                <a:lumMod val="84000"/>
              </a:schemeClr>
            </a:gs>
            <a:gs pos="100000">
              <a:schemeClr val="accent1">
                <a:hueOff val="0"/>
                <a:satOff val="0"/>
                <a:lumOff val="0"/>
                <a:alphaOff val="0"/>
                <a:tint val="100000"/>
                <a:satMod val="110000"/>
                <a:lumMod val="100000"/>
              </a:schemeClr>
            </a:gs>
          </a:gsLst>
          <a:lin ang="504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solidFill>
                <a:srgbClr val="004200"/>
              </a:solidFill>
            </a:rPr>
            <a:t>Save energy by encouraging staff to power down their equipment when not in use.</a:t>
          </a:r>
          <a:endParaRPr lang="en-US" sz="1800" kern="1200" dirty="0"/>
        </a:p>
      </dsp:txBody>
      <dsp:txXfrm rot="10800000">
        <a:off x="0" y="0"/>
        <a:ext cx="5486400" cy="138797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5C705B-1699-4349-A8A5-D9A849C159A5}" type="datetimeFigureOut">
              <a:rPr lang="en-US" smtClean="0"/>
              <a:pPr/>
              <a:t>05-Nov-15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990939-6D2A-4720-AF0C-9FF801D7494D}" type="slidenum">
              <a:rPr lang="en-US" smtClean="0"/>
              <a:pPr/>
              <a:t>‹#›</a:t>
            </a:fld>
            <a:endParaRPr lang="en-US"/>
          </a:p>
        </p:txBody>
      </p:sp>
    </p:spTree>
    <p:extLst>
      <p:ext uri="{BB962C8B-B14F-4D97-AF65-F5344CB8AC3E}">
        <p14:creationId xmlns:p14="http://schemas.microsoft.com/office/powerpoint/2010/main" xmlns="" val="204807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6836701-7BBA-4AE1-8626-17803ACACE0A}" type="datetimeFigureOut">
              <a:rPr lang="en-US" smtClean="0"/>
              <a:pPr/>
              <a:t>05-Nov-15</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474061E6-2A8C-4FCF-AE7B-B5F9BE13D6F4}" type="slidenum">
              <a:rPr lang="en-US" smtClean="0"/>
              <a:pPr/>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836701-7BBA-4AE1-8626-17803ACACE0A}" type="datetimeFigureOut">
              <a:rPr lang="en-US" smtClean="0"/>
              <a:pPr/>
              <a:t>05-Nov-15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836701-7BBA-4AE1-8626-17803ACACE0A}" type="datetimeFigureOut">
              <a:rPr lang="en-US" smtClean="0"/>
              <a:pPr/>
              <a:t>05-Nov-15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836701-7BBA-4AE1-8626-17803ACACE0A}" type="datetimeFigureOut">
              <a:rPr lang="en-US" smtClean="0"/>
              <a:pPr/>
              <a:t>05-Nov-15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836701-7BBA-4AE1-8626-17803ACACE0A}" type="datetimeFigureOut">
              <a:rPr lang="en-US" smtClean="0"/>
              <a:pPr/>
              <a:t>05-Nov-15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06836701-7BBA-4AE1-8626-17803ACACE0A}" type="datetimeFigureOut">
              <a:rPr lang="en-US" smtClean="0"/>
              <a:pPr/>
              <a:t>05-Nov-15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061E6-2A8C-4FCF-AE7B-B5F9BE13D6F4}"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836701-7BBA-4AE1-8626-17803ACACE0A}" type="datetimeFigureOut">
              <a:rPr lang="en-US" smtClean="0"/>
              <a:pPr/>
              <a:t>05-Nov-15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836701-7BBA-4AE1-8626-17803ACACE0A}" type="datetimeFigureOut">
              <a:rPr lang="en-US" smtClean="0"/>
              <a:pPr/>
              <a:t>05-Nov-15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36701-7BBA-4AE1-8626-17803ACACE0A}" type="datetimeFigureOut">
              <a:rPr lang="en-US" smtClean="0"/>
              <a:pPr/>
              <a:t>05-Nov-15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6836701-7BBA-4AE1-8626-17803ACACE0A}" type="datetimeFigureOut">
              <a:rPr lang="en-US" smtClean="0"/>
              <a:pPr/>
              <a:t>05-Nov-15</a:t>
            </a:fld>
            <a:endParaRPr lang="en-US"/>
          </a:p>
        </p:txBody>
      </p:sp>
      <p:sp>
        <p:nvSpPr>
          <p:cNvPr id="7" name="Slide Number Placeholder 6"/>
          <p:cNvSpPr>
            <a:spLocks noGrp="1"/>
          </p:cNvSpPr>
          <p:nvPr>
            <p:ph type="sldNum" sz="quarter" idx="12"/>
          </p:nvPr>
        </p:nvSpPr>
        <p:spPr/>
        <p:txBody>
          <a:bodyPr/>
          <a:lstStyle/>
          <a:p>
            <a:fld id="{474061E6-2A8C-4FCF-AE7B-B5F9BE13D6F4}"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836701-7BBA-4AE1-8626-17803ACACE0A}" type="datetimeFigureOut">
              <a:rPr lang="en-US" smtClean="0"/>
              <a:pPr/>
              <a:t>05-Nov-15</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474061E6-2A8C-4FCF-AE7B-B5F9BE13D6F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06836701-7BBA-4AE1-8626-17803ACACE0A}" type="datetimeFigureOut">
              <a:rPr lang="en-US" smtClean="0"/>
              <a:pPr/>
              <a:t>05-Nov-15</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474061E6-2A8C-4FCF-AE7B-B5F9BE13D6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14.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7.png"/><Relationship Id="rId2" Type="http://schemas.openxmlformats.org/officeDocument/2006/relationships/slideLayout" Target="../slideLayouts/slideLayout7.xml"/><Relationship Id="rId16" Type="http://schemas.openxmlformats.org/officeDocument/2006/relationships/image" Target="../media/image36.png"/><Relationship Id="rId1" Type="http://schemas.openxmlformats.org/officeDocument/2006/relationships/vmlDrawing" Target="../drawings/vmlDrawing1.v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eg"/><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0.png"/><Relationship Id="rId7" Type="http://schemas.openxmlformats.org/officeDocument/2006/relationships/diagramQuickStyle" Target="../diagrams/quickStyle1.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1.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diagramLayout" Target="../diagrams/layout2.xml"/><Relationship Id="rId7" Type="http://schemas.openxmlformats.org/officeDocument/2006/relationships/image" Target="../media/image42.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45.png"/><Relationship Id="rId4" Type="http://schemas.openxmlformats.org/officeDocument/2006/relationships/diagramQuickStyle" Target="../diagrams/quickStyle2.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wmf"/><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diagramLayout" Target="../diagrams/layout4.xml"/><Relationship Id="rId7" Type="http://schemas.openxmlformats.org/officeDocument/2006/relationships/image" Target="../media/image5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57.jpeg"/><Relationship Id="rId4" Type="http://schemas.openxmlformats.org/officeDocument/2006/relationships/diagramQuickStyle" Target="../diagrams/quickStyle4.xml"/><Relationship Id="rId9" Type="http://schemas.openxmlformats.org/officeDocument/2006/relationships/image" Target="../media/image56.jpeg"/></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0"/>
            <a:ext cx="7086600" cy="1212913"/>
          </a:xfrm>
        </p:spPr>
        <p:txBody>
          <a:bodyPr>
            <a:normAutofit/>
          </a:bodyPr>
          <a:lstStyle/>
          <a:p>
            <a:pPr algn="l"/>
            <a:r>
              <a:rPr lang="en-US" sz="6000" b="1" u="sng" dirty="0" smtClean="0">
                <a:solidFill>
                  <a:schemeClr val="bg1"/>
                </a:solidFill>
                <a:latin typeface="Algerian" pitchFamily="82" charset="0"/>
              </a:rPr>
              <a:t> Green IT</a:t>
            </a:r>
            <a:endParaRPr lang="en-US" sz="6000" b="1" u="sng" dirty="0">
              <a:solidFill>
                <a:schemeClr val="bg1"/>
              </a:solidFill>
              <a:latin typeface="Algerian" pitchFamily="82" charset="0"/>
            </a:endParaRPr>
          </a:p>
        </p:txBody>
      </p:sp>
      <p:pic>
        <p:nvPicPr>
          <p:cNvPr id="4" name="Content Placeholder 3"/>
          <p:cNvPicPr>
            <a:picLocks noGrp="1" noChangeAspect="1"/>
          </p:cNvPicPr>
          <p:nvPr>
            <p:ph idx="1"/>
          </p:nvPr>
        </p:nvPicPr>
        <p:blipFill>
          <a:blip r:embed="rId2" cstate="print">
            <a:duotone>
              <a:prstClr val="black"/>
              <a:schemeClr val="bg2">
                <a:lumMod val="75000"/>
                <a:tint val="45000"/>
                <a:satMod val="400000"/>
              </a:schemeClr>
            </a:duotone>
            <a:extLst>
              <a:ext uri="{28A0092B-C50C-407E-A947-70E740481C1C}">
                <a14:useLocalDpi xmlns:a14="http://schemas.microsoft.com/office/drawing/2010/main" xmlns="" val="0"/>
              </a:ext>
            </a:extLst>
          </a:blip>
          <a:stretch>
            <a:fillRect/>
          </a:stretch>
        </p:blipFill>
        <p:spPr>
          <a:xfrm>
            <a:off x="0" y="0"/>
            <a:ext cx="9144000" cy="6858000"/>
          </a:xfrm>
        </p:spPr>
      </p:pic>
      <p:pic>
        <p:nvPicPr>
          <p:cNvPr id="14" name="Picture 1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8599" y="2873987"/>
            <a:ext cx="2876133" cy="1941471"/>
          </a:xfrm>
          <a:prstGeom prst="rect">
            <a:avLst/>
          </a:prstGeom>
          <a:ln>
            <a:noFill/>
          </a:ln>
          <a:effectLst>
            <a:softEdge rad="112500"/>
          </a:effectLst>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xmlns="" val="0"/>
              </a:ext>
            </a:extLst>
          </a:blip>
          <a:srcRect t="19440" r="4306" b="10802"/>
          <a:stretch/>
        </p:blipFill>
        <p:spPr>
          <a:xfrm rot="16200000">
            <a:off x="6414800" y="1014702"/>
            <a:ext cx="2770909" cy="2189306"/>
          </a:xfrm>
          <a:prstGeom prst="rect">
            <a:avLst/>
          </a:prstGeom>
          <a:ln>
            <a:noFill/>
          </a:ln>
          <a:effectLst>
            <a:softEdge rad="112500"/>
          </a:effectLst>
        </p:spPr>
      </p:pic>
      <p:pic>
        <p:nvPicPr>
          <p:cNvPr id="16" name="Picture 1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296714" y="4815458"/>
            <a:ext cx="3292279" cy="1875282"/>
          </a:xfrm>
          <a:prstGeom prst="rect">
            <a:avLst/>
          </a:prstGeom>
          <a:ln>
            <a:noFill/>
          </a:ln>
          <a:effectLst>
            <a:softEdge rad="112500"/>
          </a:effectLst>
        </p:spPr>
      </p:pic>
      <p:pic>
        <p:nvPicPr>
          <p:cNvPr id="9" name="Picture 12" descr="pc.jpg"/>
          <p:cNvPicPr>
            <a:picLocks noChangeAspect="1"/>
          </p:cNvPicPr>
          <p:nvPr/>
        </p:nvPicPr>
        <p:blipFill>
          <a:blip r:embed="rId6" cstate="print">
            <a:extLst>
              <a:ext uri="{28A0092B-C50C-407E-A947-70E740481C1C}">
                <a14:useLocalDpi xmlns:a14="http://schemas.microsoft.com/office/drawing/2010/main" xmlns="" val="0"/>
              </a:ext>
            </a:extLst>
          </a:blip>
          <a:srcRect l="14035" r="15788"/>
          <a:stretch>
            <a:fillRect/>
          </a:stretch>
        </p:blipFill>
        <p:spPr bwMode="auto">
          <a:xfrm>
            <a:off x="3993671" y="1528333"/>
            <a:ext cx="1447800" cy="14478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green-recycle-img.jpg"/>
          <p:cNvPicPr>
            <a:picLocks noChangeAspect="1"/>
          </p:cNvPicPr>
          <p:nvPr/>
        </p:nvPicPr>
        <p:blipFill>
          <a:blip r:embed="rId7" cstate="print"/>
          <a:stretch>
            <a:fillRect/>
          </a:stretch>
        </p:blipFill>
        <p:spPr>
          <a:xfrm>
            <a:off x="5463455" y="304800"/>
            <a:ext cx="1214436" cy="1389211"/>
          </a:xfrm>
          <a:prstGeom prst="rect">
            <a:avLst/>
          </a:prstGeom>
          <a:ln>
            <a:noFill/>
          </a:ln>
          <a:effectLst>
            <a:softEdge rad="112500"/>
          </a:effectLst>
        </p:spPr>
      </p:pic>
      <p:pic>
        <p:nvPicPr>
          <p:cNvPr id="11" name="Picture 10" descr="green_20lightbulb.jpg"/>
          <p:cNvPicPr>
            <a:picLocks noChangeAspect="1"/>
          </p:cNvPicPr>
          <p:nvPr/>
        </p:nvPicPr>
        <p:blipFill>
          <a:blip r:embed="rId8" cstate="print"/>
          <a:stretch>
            <a:fillRect/>
          </a:stretch>
        </p:blipFill>
        <p:spPr>
          <a:xfrm>
            <a:off x="5510744" y="2208968"/>
            <a:ext cx="1208712" cy="1548185"/>
          </a:xfrm>
          <a:prstGeom prst="rect">
            <a:avLst/>
          </a:prstGeom>
          <a:ln>
            <a:noFill/>
          </a:ln>
          <a:effectLst>
            <a:softEdge rad="112500"/>
          </a:effectLst>
        </p:spPr>
      </p:pic>
      <p:pic>
        <p:nvPicPr>
          <p:cNvPr id="13" name="Picture 12" descr="power_manage.png"/>
          <p:cNvPicPr>
            <a:picLocks noChangeAspect="1"/>
          </p:cNvPicPr>
          <p:nvPr/>
        </p:nvPicPr>
        <p:blipFill>
          <a:blip r:embed="rId9" cstate="print"/>
          <a:stretch>
            <a:fillRect/>
          </a:stretch>
        </p:blipFill>
        <p:spPr>
          <a:xfrm>
            <a:off x="3276600" y="3041247"/>
            <a:ext cx="1447800" cy="1606953"/>
          </a:xfrm>
          <a:prstGeom prst="rect">
            <a:avLst/>
          </a:prstGeom>
          <a:ln>
            <a:noFill/>
          </a:ln>
          <a:effectLst>
            <a:softEdge rad="112500"/>
          </a:effectLst>
        </p:spPr>
      </p:pic>
      <p:pic>
        <p:nvPicPr>
          <p:cNvPr id="17" name="Picture 15" descr="png_picto-software-configuration.png"/>
          <p:cNvPicPr>
            <a:picLocks noChangeAspect="1"/>
          </p:cNvPicPr>
          <p:nvPr/>
        </p:nvPicPr>
        <p:blipFill>
          <a:blip r:embed="rId10" cstate="print">
            <a:extLst>
              <a:ext uri="{28A0092B-C50C-407E-A947-70E740481C1C}">
                <a14:useLocalDpi xmlns:a14="http://schemas.microsoft.com/office/drawing/2010/main" xmlns="" val="0"/>
              </a:ext>
            </a:extLst>
          </a:blip>
          <a:srcRect b="30736"/>
          <a:stretch>
            <a:fillRect/>
          </a:stretch>
        </p:blipFill>
        <p:spPr bwMode="auto">
          <a:xfrm>
            <a:off x="152400" y="427905"/>
            <a:ext cx="1514265" cy="11430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powerFootprint_1.png"/>
          <p:cNvPicPr>
            <a:picLocks noChangeAspect="1"/>
          </p:cNvPicPr>
          <p:nvPr/>
        </p:nvPicPr>
        <p:blipFill>
          <a:blip r:embed="rId11" cstate="print"/>
          <a:stretch>
            <a:fillRect/>
          </a:stretch>
        </p:blipFill>
        <p:spPr>
          <a:xfrm>
            <a:off x="1666665" y="427905"/>
            <a:ext cx="1065755" cy="1143000"/>
          </a:xfrm>
          <a:prstGeom prst="rect">
            <a:avLst/>
          </a:prstGeom>
          <a:ln>
            <a:noFill/>
          </a:ln>
          <a:effectLst>
            <a:softEdge rad="112500"/>
          </a:effectLst>
        </p:spPr>
      </p:pic>
      <p:pic>
        <p:nvPicPr>
          <p:cNvPr id="19" name="Picture 14" descr="png_picto-green-it-power.png"/>
          <p:cNvPicPr>
            <a:picLocks noChangeAspect="1"/>
          </p:cNvPicPr>
          <p:nvPr/>
        </p:nvPicPr>
        <p:blipFill>
          <a:blip r:embed="rId12" cstate="print">
            <a:extLst>
              <a:ext uri="{28A0092B-C50C-407E-A947-70E740481C1C}">
                <a14:useLocalDpi xmlns:a14="http://schemas.microsoft.com/office/drawing/2010/main" xmlns="" val="0"/>
              </a:ext>
            </a:extLst>
          </a:blip>
          <a:srcRect b="29253"/>
          <a:stretch>
            <a:fillRect/>
          </a:stretch>
        </p:blipFill>
        <p:spPr bwMode="auto">
          <a:xfrm>
            <a:off x="2732420" y="427905"/>
            <a:ext cx="1333500" cy="1158732"/>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228599" y="1714266"/>
            <a:ext cx="3765072" cy="1015663"/>
          </a:xfrm>
          <a:prstGeom prst="rect">
            <a:avLst/>
          </a:prstGeom>
        </p:spPr>
        <p:txBody>
          <a:bodyPr wrap="square">
            <a:spAutoFit/>
          </a:bodyPr>
          <a:lstStyle/>
          <a:p>
            <a:r>
              <a:rPr lang="en-US" sz="6000" b="1" u="sng" dirty="0" smtClean="0">
                <a:solidFill>
                  <a:schemeClr val="bg1"/>
                </a:solidFill>
                <a:latin typeface="Algerian" panose="04020705040A02060702" pitchFamily="82" charset="0"/>
              </a:rPr>
              <a:t>GREEN IT </a:t>
            </a:r>
            <a:endParaRPr lang="en-US" sz="6000" b="1" u="sng" dirty="0">
              <a:solidFill>
                <a:schemeClr val="bg1"/>
              </a:solidFill>
            </a:endParaRPr>
          </a:p>
        </p:txBody>
      </p:sp>
    </p:spTree>
    <p:extLst>
      <p:ext uri="{BB962C8B-B14F-4D97-AF65-F5344CB8AC3E}">
        <p14:creationId xmlns:p14="http://schemas.microsoft.com/office/powerpoint/2010/main" xmlns="" val="3610534525"/>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62200" y="1889124"/>
            <a:ext cx="1579563" cy="98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148136" y="1976289"/>
            <a:ext cx="2062163"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9"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10062" y="2757055"/>
            <a:ext cx="981075" cy="99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0"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422900" y="2732087"/>
            <a:ext cx="1879600" cy="44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1" name="Picture 6"/>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887663" y="2954409"/>
            <a:ext cx="1366536" cy="1039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7"/>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6172200" y="3453461"/>
            <a:ext cx="1778000" cy="515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3" name="Picture 8"/>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09613" y="2886074"/>
            <a:ext cx="217805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 name="Picture 9"/>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43718" y="2033587"/>
            <a:ext cx="1662113"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5" name="Picture 10"/>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048976" y="3711430"/>
            <a:ext cx="1363663" cy="56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6" name="Picture 11"/>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666999" y="4101737"/>
            <a:ext cx="2286000" cy="424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924" name="Title 13"/>
          <p:cNvSpPr>
            <a:spLocks noGrp="1"/>
          </p:cNvSpPr>
          <p:nvPr>
            <p:ph type="ctrTitle" idx="4294967295"/>
          </p:nvPr>
        </p:nvSpPr>
        <p:spPr>
          <a:xfrm>
            <a:off x="723900" y="542925"/>
            <a:ext cx="7772400" cy="1285875"/>
          </a:xfrm>
        </p:spPr>
        <p:txBody>
          <a:bodyPr>
            <a:normAutofit/>
          </a:bodyPr>
          <a:lstStyle/>
          <a:p>
            <a:pPr algn="ctr" eaLnBrk="1" hangingPunct="1">
              <a:defRPr/>
            </a:pPr>
            <a:r>
              <a:rPr lang="en-US" sz="4600" b="1" u="sng" dirty="0" smtClean="0">
                <a:solidFill>
                  <a:schemeClr val="tx1"/>
                </a:solidFill>
                <a:latin typeface="Algerian" panose="04020705040A02060702" pitchFamily="82" charset="0"/>
              </a:rPr>
              <a:t>COMPANIES GOING GREEN…</a:t>
            </a:r>
            <a:endParaRPr lang="en-IN" sz="4600" b="1" u="sng" dirty="0" smtClean="0">
              <a:solidFill>
                <a:schemeClr val="tx1"/>
              </a:solidFill>
              <a:latin typeface="Algerian" panose="04020705040A02060702" pitchFamily="82" charset="0"/>
            </a:endParaRPr>
          </a:p>
        </p:txBody>
      </p:sp>
      <p:pic>
        <p:nvPicPr>
          <p:cNvPr id="1038" name="Picture 14"/>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629400" y="1889123"/>
            <a:ext cx="1562100" cy="7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26" name="Object 15"/>
          <p:cNvGraphicFramePr>
            <a:graphicFrameLocks noChangeAspect="1"/>
          </p:cNvGraphicFramePr>
          <p:nvPr>
            <p:extLst>
              <p:ext uri="{D42A27DB-BD31-4B8C-83A1-F6EECF244321}">
                <p14:modId xmlns:p14="http://schemas.microsoft.com/office/powerpoint/2010/main" xmlns="" val="3766616351"/>
              </p:ext>
            </p:extLst>
          </p:nvPr>
        </p:nvGraphicFramePr>
        <p:xfrm>
          <a:off x="5524500" y="4044840"/>
          <a:ext cx="2209800" cy="795338"/>
        </p:xfrm>
        <a:graphic>
          <a:graphicData uri="http://schemas.openxmlformats.org/presentationml/2006/ole">
            <p:oleObj spid="_x0000_s4110" name="Photo Editor Photo" r:id="rId14" imgW="4952381" imgH="2200582" progId="">
              <p:embed/>
            </p:oleObj>
          </a:graphicData>
        </a:graphic>
      </p:graphicFrame>
      <p:pic>
        <p:nvPicPr>
          <p:cNvPr id="1039" name="Picture 16"/>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986631" y="4748212"/>
            <a:ext cx="2438400" cy="1042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40" name="Picture 17"/>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3695699" y="4953000"/>
            <a:ext cx="2514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7"/>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7302500" y="5099352"/>
            <a:ext cx="1460500" cy="1530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recycle.jpg"/>
          <p:cNvPicPr>
            <a:picLocks noChangeAspect="1"/>
          </p:cNvPicPr>
          <p:nvPr/>
        </p:nvPicPr>
        <p:blipFill>
          <a:blip r:embed="rId18" cstate="print"/>
          <a:stretch>
            <a:fillRect/>
          </a:stretch>
        </p:blipFill>
        <p:spPr>
          <a:xfrm>
            <a:off x="6019800" y="152400"/>
            <a:ext cx="914400" cy="914400"/>
          </a:xfrm>
          <a:prstGeom prst="rect">
            <a:avLst/>
          </a:prstGeom>
        </p:spPr>
      </p:pic>
    </p:spTree>
    <p:extLst>
      <p:ext uri="{BB962C8B-B14F-4D97-AF65-F5344CB8AC3E}">
        <p14:creationId xmlns:p14="http://schemas.microsoft.com/office/powerpoint/2010/main" xmlns="" val="3423411375"/>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1750" y="-19050"/>
            <a:ext cx="9207500" cy="690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accent1">
                      <a:gamma/>
                      <a:shade val="60000"/>
                      <a:invGamma/>
                    </a:schemeClr>
                  </a:outerShdw>
                </a:effectLst>
              </a14:hiddenEffects>
            </a:ext>
          </a:extLst>
        </p:spPr>
      </p:pic>
      <p:sp>
        <p:nvSpPr>
          <p:cNvPr id="74754" name="Rectangle 2"/>
          <p:cNvSpPr>
            <a:spLocks noGrp="1" noChangeArrowheads="1"/>
          </p:cNvSpPr>
          <p:nvPr>
            <p:ph type="title"/>
          </p:nvPr>
        </p:nvSpPr>
        <p:spPr>
          <a:xfrm>
            <a:off x="533400" y="533400"/>
            <a:ext cx="7534834" cy="1332464"/>
          </a:xfrm>
        </p:spPr>
        <p:txBody>
          <a:bodyPr>
            <a:noAutofit/>
          </a:bodyPr>
          <a:lstStyle/>
          <a:p>
            <a:r>
              <a:rPr lang="en-US" altLang="en-US" sz="4600" b="1" u="sng" dirty="0" smtClean="0">
                <a:solidFill>
                  <a:schemeClr val="tx1"/>
                </a:solidFill>
                <a:latin typeface="Algerian" panose="04020705040A02060702" pitchFamily="82" charset="0"/>
              </a:rPr>
              <a:t>Approaches to green IT</a:t>
            </a:r>
            <a:r>
              <a:rPr lang="en-US" altLang="en-US" sz="4600" b="1" dirty="0" smtClean="0">
                <a:latin typeface="Algerian" panose="04020705040A02060702" pitchFamily="82" charset="0"/>
              </a:rPr>
              <a:t/>
            </a:r>
            <a:br>
              <a:rPr lang="en-US" altLang="en-US" sz="4600" b="1" dirty="0" smtClean="0">
                <a:latin typeface="Algerian" panose="04020705040A02060702" pitchFamily="82" charset="0"/>
              </a:rPr>
            </a:br>
            <a:endParaRPr lang="en-US" altLang="en-US" sz="4600" b="1" dirty="0" smtClean="0">
              <a:latin typeface="Algerian" panose="04020705040A02060702" pitchFamily="82" charset="0"/>
            </a:endParaRPr>
          </a:p>
        </p:txBody>
      </p:sp>
      <p:sp>
        <p:nvSpPr>
          <p:cNvPr id="74755" name="Rectangle 3"/>
          <p:cNvSpPr>
            <a:spLocks noGrp="1" noChangeArrowheads="1"/>
          </p:cNvSpPr>
          <p:nvPr>
            <p:ph type="body" idx="1"/>
          </p:nvPr>
        </p:nvSpPr>
        <p:spPr>
          <a:xfrm>
            <a:off x="2743200" y="1219200"/>
            <a:ext cx="5867400" cy="5638800"/>
          </a:xfrm>
        </p:spPr>
        <p:txBody>
          <a:bodyPr>
            <a:normAutofit/>
          </a:bodyPr>
          <a:lstStyle/>
          <a:p>
            <a:pPr>
              <a:lnSpc>
                <a:spcPct val="80000"/>
              </a:lnSpc>
            </a:pPr>
            <a:r>
              <a:rPr lang="en-US" altLang="en-US" sz="2000" dirty="0" smtClean="0">
                <a:latin typeface="Times New Roman" panose="02020603050405020304" pitchFamily="18" charset="0"/>
                <a:cs typeface="Times New Roman" panose="02020603050405020304" pitchFamily="18" charset="0"/>
              </a:rPr>
              <a:t>Product longevity </a:t>
            </a:r>
          </a:p>
          <a:p>
            <a:pPr>
              <a:lnSpc>
                <a:spcPct val="80000"/>
              </a:lnSpc>
            </a:pPr>
            <a:r>
              <a:rPr lang="en-US" altLang="en-US" sz="2000" dirty="0" smtClean="0">
                <a:latin typeface="Times New Roman" panose="02020603050405020304" pitchFamily="18" charset="0"/>
                <a:cs typeface="Times New Roman" panose="02020603050405020304" pitchFamily="18" charset="0"/>
              </a:rPr>
              <a:t>Algorithmic efficiency </a:t>
            </a:r>
          </a:p>
          <a:p>
            <a:pPr>
              <a:lnSpc>
                <a:spcPct val="80000"/>
              </a:lnSpc>
            </a:pPr>
            <a:r>
              <a:rPr lang="en-US" altLang="en-US" sz="2000" dirty="0" smtClean="0">
                <a:latin typeface="Times New Roman" panose="02020603050405020304" pitchFamily="18" charset="0"/>
                <a:cs typeface="Times New Roman" panose="02020603050405020304" pitchFamily="18" charset="0"/>
              </a:rPr>
              <a:t>Resource allocation </a:t>
            </a:r>
          </a:p>
          <a:p>
            <a:pPr>
              <a:lnSpc>
                <a:spcPct val="80000"/>
              </a:lnSpc>
            </a:pPr>
            <a:r>
              <a:rPr lang="en-US" altLang="en-US" sz="2000" dirty="0" smtClean="0">
                <a:latin typeface="Times New Roman" panose="02020603050405020304" pitchFamily="18" charset="0"/>
                <a:cs typeface="Times New Roman" panose="02020603050405020304" pitchFamily="18" charset="0"/>
              </a:rPr>
              <a:t>Virtualization </a:t>
            </a:r>
          </a:p>
          <a:p>
            <a:pPr>
              <a:lnSpc>
                <a:spcPct val="80000"/>
              </a:lnSpc>
            </a:pPr>
            <a:r>
              <a:rPr lang="en-US" altLang="en-US" sz="2000" dirty="0" smtClean="0">
                <a:latin typeface="Times New Roman" panose="02020603050405020304" pitchFamily="18" charset="0"/>
                <a:cs typeface="Times New Roman" panose="02020603050405020304" pitchFamily="18" charset="0"/>
              </a:rPr>
              <a:t>Terminal servers </a:t>
            </a:r>
          </a:p>
          <a:p>
            <a:pPr>
              <a:lnSpc>
                <a:spcPct val="80000"/>
              </a:lnSpc>
            </a:pPr>
            <a:r>
              <a:rPr lang="en-US" altLang="en-US" sz="2000" dirty="0" smtClean="0">
                <a:latin typeface="Times New Roman" panose="02020603050405020304" pitchFamily="18" charset="0"/>
                <a:cs typeface="Times New Roman" panose="02020603050405020304" pitchFamily="18" charset="0"/>
              </a:rPr>
              <a:t>Power management </a:t>
            </a:r>
          </a:p>
          <a:p>
            <a:pPr lvl="1">
              <a:lnSpc>
                <a:spcPct val="80000"/>
              </a:lnSpc>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Operating system support</a:t>
            </a:r>
          </a:p>
          <a:p>
            <a:pPr lvl="1">
              <a:lnSpc>
                <a:spcPct val="80000"/>
              </a:lnSpc>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Power supply </a:t>
            </a:r>
          </a:p>
          <a:p>
            <a:pPr lvl="1">
              <a:lnSpc>
                <a:spcPct val="80000"/>
              </a:lnSpc>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Storage </a:t>
            </a:r>
            <a:endParaRPr lang="en-US" altLang="en-US" sz="2000" dirty="0">
              <a:latin typeface="Times New Roman" panose="02020603050405020304" pitchFamily="18" charset="0"/>
              <a:cs typeface="Times New Roman" panose="02020603050405020304" pitchFamily="18" charset="0"/>
            </a:endParaRPr>
          </a:p>
          <a:p>
            <a:pPr lvl="1">
              <a:lnSpc>
                <a:spcPct val="80000"/>
              </a:lnSpc>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Video card </a:t>
            </a:r>
          </a:p>
          <a:p>
            <a:pPr lvl="1">
              <a:lnSpc>
                <a:spcPct val="80000"/>
              </a:lnSpc>
              <a:buFont typeface="Wingdings" panose="05000000000000000000" pitchFamily="2" charset="2"/>
              <a:buChar char="Ø"/>
            </a:pPr>
            <a:r>
              <a:rPr lang="en-US" altLang="en-US" sz="2000" dirty="0" smtClean="0">
                <a:latin typeface="Times New Roman" panose="02020603050405020304" pitchFamily="18" charset="0"/>
                <a:cs typeface="Times New Roman" panose="02020603050405020304" pitchFamily="18" charset="0"/>
              </a:rPr>
              <a:t>Display </a:t>
            </a:r>
          </a:p>
          <a:p>
            <a:pPr>
              <a:lnSpc>
                <a:spcPct val="80000"/>
              </a:lnSpc>
            </a:pPr>
            <a:r>
              <a:rPr lang="en-US" altLang="en-US" sz="2000" dirty="0" smtClean="0">
                <a:latin typeface="Times New Roman" panose="02020603050405020304" pitchFamily="18" charset="0"/>
                <a:cs typeface="Times New Roman" panose="02020603050405020304" pitchFamily="18" charset="0"/>
              </a:rPr>
              <a:t>Materials recycling  </a:t>
            </a:r>
          </a:p>
          <a:p>
            <a:pPr>
              <a:lnSpc>
                <a:spcPct val="80000"/>
              </a:lnSpc>
            </a:pPr>
            <a:r>
              <a:rPr lang="en-US" altLang="en-US" sz="2000" dirty="0" smtClean="0">
                <a:latin typeface="Times New Roman" panose="02020603050405020304" pitchFamily="18" charset="0"/>
                <a:cs typeface="Times New Roman" panose="02020603050405020304" pitchFamily="18" charset="0"/>
              </a:rPr>
              <a:t>Cloud Computing</a:t>
            </a: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Disposal of electronic </a:t>
            </a:r>
            <a:r>
              <a:rPr lang="en-US" altLang="en-US" sz="2000" dirty="0" smtClean="0">
                <a:latin typeface="Times New Roman" panose="02020603050405020304" pitchFamily="18" charset="0"/>
                <a:cs typeface="Times New Roman" panose="02020603050405020304" pitchFamily="18" charset="0"/>
              </a:rPr>
              <a:t>waste</a:t>
            </a:r>
            <a:endParaRPr lang="en-US" altLang="en-US" sz="2000" dirty="0" smtClean="0">
              <a:latin typeface="Times New Roman" panose="02020603050405020304" pitchFamily="18" charset="0"/>
              <a:cs typeface="Times New Roman" panose="02020603050405020304" pitchFamily="18" charset="0"/>
            </a:endParaRPr>
          </a:p>
          <a:p>
            <a:pPr>
              <a:lnSpc>
                <a:spcPct val="80000"/>
              </a:lnSpc>
            </a:pPr>
            <a:endParaRPr lang="en-US" alt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67008318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8"/>
          <p:cNvSpPr>
            <a:spLocks noGrp="1" noChangeArrowheads="1"/>
          </p:cNvSpPr>
          <p:nvPr>
            <p:ph type="title" idx="4294967295"/>
          </p:nvPr>
        </p:nvSpPr>
        <p:spPr>
          <a:xfrm>
            <a:off x="0" y="228600"/>
            <a:ext cx="9144000" cy="1066800"/>
          </a:xfrm>
          <a:ln>
            <a:miter lim="800000"/>
            <a:headEnd/>
            <a:tailEnd/>
          </a:ln>
        </p:spPr>
        <p:style>
          <a:lnRef idx="0">
            <a:schemeClr val="accent1"/>
          </a:lnRef>
          <a:fillRef idx="3">
            <a:schemeClr val="accent1"/>
          </a:fillRef>
          <a:effectRef idx="3">
            <a:schemeClr val="accent1"/>
          </a:effectRef>
          <a:fontRef idx="minor">
            <a:schemeClr val="lt1"/>
          </a:fontRef>
        </p:style>
        <p:txBody>
          <a:bodyPr>
            <a:normAutofit fontScale="90000"/>
          </a:bodyPr>
          <a:lstStyle/>
          <a:p>
            <a:pPr algn="ctr">
              <a:defRPr/>
            </a:pPr>
            <a:r>
              <a:rPr lang="en-US" sz="4600" b="1" u="sng" dirty="0" smtClean="0">
                <a:solidFill>
                  <a:schemeClr val="tx1"/>
                </a:solidFill>
                <a:latin typeface="Algerian" panose="04020705040A02060702" pitchFamily="82" charset="0"/>
              </a:rPr>
              <a:t>Techniques to enable Green IT</a:t>
            </a:r>
            <a:endParaRPr lang="en-US" sz="4600" b="1" u="sng" dirty="0">
              <a:solidFill>
                <a:schemeClr val="tx1"/>
              </a:solidFill>
              <a:latin typeface="Algerian" panose="04020705040A02060702" pitchFamily="82" charset="0"/>
            </a:endParaRPr>
          </a:p>
        </p:txBody>
      </p:sp>
      <p:sp>
        <p:nvSpPr>
          <p:cNvPr id="147461" name="Rectangle 12"/>
          <p:cNvSpPr>
            <a:spLocks noGrp="1" noChangeArrowheads="1"/>
          </p:cNvSpPr>
          <p:nvPr>
            <p:ph type="body" idx="4294967295"/>
          </p:nvPr>
        </p:nvSpPr>
        <p:spPr>
          <a:xfrm>
            <a:off x="76200" y="1143000"/>
            <a:ext cx="5486400" cy="4525963"/>
          </a:xfrm>
        </p:spPr>
        <p:txBody>
          <a:bodyPr/>
          <a:lstStyle/>
          <a:p>
            <a:pPr>
              <a:buFontTx/>
              <a:buNone/>
            </a:pPr>
            <a:endParaRPr lang="en-US" altLang="en-US" sz="1600" smtClean="0">
              <a:solidFill>
                <a:srgbClr val="004200"/>
              </a:solidFill>
            </a:endParaRPr>
          </a:p>
          <a:p>
            <a:pPr>
              <a:buFontTx/>
              <a:buNone/>
            </a:pPr>
            <a:endParaRPr lang="en-US" altLang="en-US" sz="1600" smtClean="0">
              <a:solidFill>
                <a:srgbClr val="004200"/>
              </a:solidFill>
            </a:endParaRPr>
          </a:p>
          <a:p>
            <a:endParaRPr lang="en-US" altLang="en-US" sz="1600" smtClean="0">
              <a:solidFill>
                <a:srgbClr val="004200"/>
              </a:solidFill>
            </a:endParaRPr>
          </a:p>
          <a:p>
            <a:endParaRPr lang="en-US" altLang="en-US" sz="1400" smtClean="0">
              <a:solidFill>
                <a:srgbClr val="004200"/>
              </a:solidFill>
            </a:endParaRPr>
          </a:p>
          <a:p>
            <a:pPr>
              <a:lnSpc>
                <a:spcPct val="80000"/>
              </a:lnSpc>
              <a:buFontTx/>
              <a:buNone/>
            </a:pPr>
            <a:endParaRPr lang="en-US" altLang="en-US" sz="1400" smtClean="0"/>
          </a:p>
        </p:txBody>
      </p:sp>
      <p:pic>
        <p:nvPicPr>
          <p:cNvPr id="57357" name="Picture 13"/>
          <p:cNvPicPr>
            <a:picLocks noChangeAspect="1" noChangeArrowheads="1"/>
          </p:cNvPicPr>
          <p:nvPr/>
        </p:nvPicPr>
        <p:blipFill>
          <a:blip r:embed="rId2" cstate="print"/>
          <a:srcRect/>
          <a:stretch>
            <a:fillRect/>
          </a:stretch>
        </p:blipFill>
        <p:spPr bwMode="auto">
          <a:xfrm>
            <a:off x="6705600" y="1752600"/>
            <a:ext cx="2209800" cy="1371600"/>
          </a:xfrm>
          <a:prstGeom prst="rect">
            <a:avLst/>
          </a:prstGeom>
          <a:ln>
            <a:noFill/>
          </a:ln>
          <a:effectLst>
            <a:softEdge rad="112500"/>
          </a:effectLst>
        </p:spPr>
      </p:pic>
      <p:pic>
        <p:nvPicPr>
          <p:cNvPr id="57358" name="Picture 14"/>
          <p:cNvPicPr>
            <a:picLocks noChangeAspect="1" noChangeArrowheads="1"/>
          </p:cNvPicPr>
          <p:nvPr/>
        </p:nvPicPr>
        <p:blipFill>
          <a:blip r:embed="rId3" cstate="print"/>
          <a:srcRect/>
          <a:stretch>
            <a:fillRect/>
          </a:stretch>
        </p:blipFill>
        <p:spPr bwMode="auto">
          <a:xfrm>
            <a:off x="6705600" y="3200400"/>
            <a:ext cx="2438400" cy="1676400"/>
          </a:xfrm>
          <a:prstGeom prst="rect">
            <a:avLst/>
          </a:prstGeom>
          <a:ln>
            <a:noFill/>
          </a:ln>
          <a:effectLst>
            <a:softEdge rad="112500"/>
          </a:effectLst>
        </p:spPr>
      </p:pic>
      <p:pic>
        <p:nvPicPr>
          <p:cNvPr id="57359" name="Picture 15"/>
          <p:cNvPicPr>
            <a:picLocks noChangeAspect="1" noChangeArrowheads="1"/>
          </p:cNvPicPr>
          <p:nvPr/>
        </p:nvPicPr>
        <p:blipFill>
          <a:blip r:embed="rId4" cstate="print"/>
          <a:srcRect/>
          <a:stretch>
            <a:fillRect/>
          </a:stretch>
        </p:blipFill>
        <p:spPr bwMode="auto">
          <a:xfrm>
            <a:off x="6781800" y="4876800"/>
            <a:ext cx="2133600" cy="1825959"/>
          </a:xfrm>
          <a:prstGeom prst="rect">
            <a:avLst/>
          </a:prstGeom>
          <a:ln>
            <a:noFill/>
          </a:ln>
          <a:effectLst>
            <a:softEdge rad="112500"/>
          </a:effectLst>
        </p:spPr>
      </p:pic>
      <p:graphicFrame>
        <p:nvGraphicFramePr>
          <p:cNvPr id="7" name="Diagram 6"/>
          <p:cNvGraphicFramePr/>
          <p:nvPr>
            <p:extLst>
              <p:ext uri="{D42A27DB-BD31-4B8C-83A1-F6EECF244321}">
                <p14:modId xmlns:p14="http://schemas.microsoft.com/office/powerpoint/2010/main" xmlns="" val="2709405850"/>
              </p:ext>
            </p:extLst>
          </p:nvPr>
        </p:nvGraphicFramePr>
        <p:xfrm>
          <a:off x="381000" y="1828800"/>
          <a:ext cx="6324600" cy="4876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2587888378"/>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915400" cy="1143000"/>
          </a:xfrm>
        </p:spPr>
        <p:txBody>
          <a:bodyPr>
            <a:normAutofit fontScale="90000"/>
          </a:bodyPr>
          <a:lstStyle/>
          <a:p>
            <a:r>
              <a:rPr lang="en-US" sz="4600" b="1" u="sng" dirty="0" smtClean="0">
                <a:solidFill>
                  <a:schemeClr val="tx1"/>
                </a:solidFill>
                <a:latin typeface="Algerian" panose="04020705040A02060702" pitchFamily="82" charset="0"/>
              </a:rPr>
              <a:t>Techniques and Technologies</a:t>
            </a:r>
            <a:endParaRPr lang="en-US" sz="4600" b="1" u="sng" dirty="0">
              <a:solidFill>
                <a:schemeClr val="tx1"/>
              </a:solidFill>
              <a:latin typeface="Algerian" panose="04020705040A02060702" pitchFamily="82" charset="0"/>
            </a:endParaRPr>
          </a:p>
        </p:txBody>
      </p:sp>
      <p:sp>
        <p:nvSpPr>
          <p:cNvPr id="3" name="Content Placeholder 2"/>
          <p:cNvSpPr>
            <a:spLocks noGrp="1"/>
          </p:cNvSpPr>
          <p:nvPr>
            <p:ph idx="1"/>
          </p:nvPr>
        </p:nvSpPr>
        <p:spPr>
          <a:xfrm>
            <a:off x="1043492" y="2057400"/>
            <a:ext cx="6777317" cy="4114800"/>
          </a:xfrm>
        </p:spPr>
        <p:txBody>
          <a:bodyPr>
            <a:noAutofit/>
          </a:bodyPr>
          <a:lstStyle/>
          <a:p>
            <a:pPr marL="0" indent="0">
              <a:buNone/>
            </a:pPr>
            <a:r>
              <a:rPr lang="en-US" sz="2000" b="1" u="sng" dirty="0">
                <a:latin typeface="Times New Roman" pitchFamily="18" charset="0"/>
                <a:cs typeface="Times New Roman" pitchFamily="18" charset="0"/>
              </a:rPr>
              <a:t>Virtualization</a:t>
            </a:r>
            <a:r>
              <a:rPr lang="en-US" sz="2000" b="1" dirty="0">
                <a:latin typeface="Times New Roman" pitchFamily="18" charset="0"/>
                <a:cs typeface="Times New Roman" pitchFamily="18" charset="0"/>
              </a:rPr>
              <a:t>:</a:t>
            </a:r>
          </a:p>
          <a:p>
            <a:r>
              <a:rPr lang="en-US" sz="2000" dirty="0" smtClean="0">
                <a:latin typeface="Times New Roman" pitchFamily="18" charset="0"/>
                <a:cs typeface="Times New Roman" pitchFamily="18" charset="0"/>
              </a:rPr>
              <a:t>In computing, </a:t>
            </a:r>
            <a:r>
              <a:rPr lang="en-US" sz="2000" b="1" dirty="0" smtClean="0">
                <a:latin typeface="Times New Roman" pitchFamily="18" charset="0"/>
                <a:cs typeface="Times New Roman" pitchFamily="18" charset="0"/>
              </a:rPr>
              <a:t>virtualization</a:t>
            </a:r>
            <a:r>
              <a:rPr lang="en-US" sz="2000" dirty="0" smtClean="0">
                <a:latin typeface="Times New Roman" pitchFamily="18" charset="0"/>
                <a:cs typeface="Times New Roman" pitchFamily="18" charset="0"/>
              </a:rPr>
              <a:t> refers to the act of creating a virtual (rather than actual) version of something, including virtual computer hardware platforms, operating systems, storage devices, and computer network resources.</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includes </a:t>
            </a:r>
            <a:r>
              <a:rPr lang="en-IN" sz="2000" dirty="0">
                <a:latin typeface="Times New Roman" pitchFamily="18" charset="0"/>
                <a:cs typeface="Times New Roman" pitchFamily="18" charset="0"/>
              </a:rPr>
              <a:t>Server virtualization, Consolidation, Storage consolidation &amp; Desktop virtualization</a:t>
            </a:r>
            <a:r>
              <a:rPr lang="en-IN" sz="2000" dirty="0" smtClean="0">
                <a:latin typeface="Times New Roman" pitchFamily="18" charset="0"/>
                <a:cs typeface="Times New Roman" pitchFamily="18" charset="0"/>
              </a:rPr>
              <a:t>.</a:t>
            </a:r>
          </a:p>
          <a:p>
            <a:r>
              <a:rPr lang="en-US" sz="2000" b="1" dirty="0">
                <a:latin typeface="Times New Roman" pitchFamily="18" charset="0"/>
                <a:cs typeface="Times New Roman" pitchFamily="18" charset="0"/>
              </a:rPr>
              <a:t>Using Thin </a:t>
            </a:r>
            <a:r>
              <a:rPr lang="en-US" sz="2000" b="1" dirty="0" smtClean="0">
                <a:latin typeface="Times New Roman" pitchFamily="18" charset="0"/>
                <a:cs typeface="Times New Roman" pitchFamily="18" charset="0"/>
              </a:rPr>
              <a:t>Clients</a:t>
            </a:r>
            <a:r>
              <a:rPr lang="en-US" sz="2000" dirty="0" smtClean="0">
                <a:latin typeface="Times New Roman" pitchFamily="18" charset="0"/>
                <a:cs typeface="Times New Roman" pitchFamily="18" charset="0"/>
              </a:rPr>
              <a:t>, each </a:t>
            </a:r>
            <a:r>
              <a:rPr lang="en-US" sz="2000" dirty="0">
                <a:latin typeface="Times New Roman" pitchFamily="18" charset="0"/>
                <a:cs typeface="Times New Roman" pitchFamily="18" charset="0"/>
              </a:rPr>
              <a:t>employee has a virtual desktop that includes a mouse, keyboard and screen while the remaining unit is shared by all at a central location. </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Our </a:t>
            </a:r>
            <a:r>
              <a:rPr lang="en-IN" sz="2000" dirty="0">
                <a:latin typeface="Times New Roman" pitchFamily="18" charset="0"/>
                <a:cs typeface="Times New Roman" pitchFamily="18" charset="0"/>
              </a:rPr>
              <a:t>typical computer used up to a 250-watt power supply; our thin client uses a 4.8-watt power supply</a:t>
            </a:r>
            <a:r>
              <a:rPr lang="en-IN" sz="2000" dirty="0" smtClean="0">
                <a:latin typeface="Times New Roman" pitchFamily="18" charset="0"/>
                <a:cs typeface="Times New Roman" pitchFamily="18" charset="0"/>
              </a:rPr>
              <a:t>.</a:t>
            </a:r>
          </a:p>
        </p:txBody>
      </p:sp>
      <p:sp>
        <p:nvSpPr>
          <p:cNvPr id="5" name="Slide Number Placeholder 4"/>
          <p:cNvSpPr>
            <a:spLocks noGrp="1"/>
          </p:cNvSpPr>
          <p:nvPr>
            <p:ph type="sldNum" sz="quarter" idx="12"/>
          </p:nvPr>
        </p:nvSpPr>
        <p:spPr/>
        <p:txBody>
          <a:bodyPr/>
          <a:lstStyle/>
          <a:p>
            <a:fld id="{93C525BF-FC75-48CE-9339-4E1930207B97}" type="slidenum">
              <a:rPr lang="en-IN" smtClean="0"/>
              <a:pPr/>
              <a:t>13</a:t>
            </a:fld>
            <a:endParaRPr lang="en-IN"/>
          </a:p>
        </p:txBody>
      </p:sp>
      <p:pic>
        <p:nvPicPr>
          <p:cNvPr id="4" name="Picture 3" descr="recycle.jpg"/>
          <p:cNvPicPr>
            <a:picLocks noChangeAspect="1"/>
          </p:cNvPicPr>
          <p:nvPr/>
        </p:nvPicPr>
        <p:blipFill>
          <a:blip r:embed="rId2" cstate="print"/>
          <a:stretch>
            <a:fillRect/>
          </a:stretch>
        </p:blipFill>
        <p:spPr>
          <a:xfrm>
            <a:off x="5943600" y="228600"/>
            <a:ext cx="914400" cy="914400"/>
          </a:xfrm>
          <a:prstGeom prst="rect">
            <a:avLst/>
          </a:prstGeom>
        </p:spPr>
      </p:pic>
    </p:spTree>
    <p:extLst>
      <p:ext uri="{BB962C8B-B14F-4D97-AF65-F5344CB8AC3E}">
        <p14:creationId xmlns:p14="http://schemas.microsoft.com/office/powerpoint/2010/main" xmlns="" val="184820576"/>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4" name="Rectangle 8"/>
          <p:cNvSpPr>
            <a:spLocks noGrp="1" noChangeArrowheads="1"/>
          </p:cNvSpPr>
          <p:nvPr>
            <p:ph type="title"/>
          </p:nvPr>
        </p:nvSpPr>
        <p:spPr>
          <a:xfrm>
            <a:off x="0" y="228600"/>
            <a:ext cx="9144000" cy="685800"/>
          </a:xfrm>
          <a:ln>
            <a:miter lim="800000"/>
            <a:headEnd/>
            <a:tailEnd/>
          </a:ln>
        </p:spPr>
        <p:style>
          <a:lnRef idx="0">
            <a:schemeClr val="accent1"/>
          </a:lnRef>
          <a:fillRef idx="3">
            <a:schemeClr val="accent1"/>
          </a:fillRef>
          <a:effectRef idx="3">
            <a:schemeClr val="accent1"/>
          </a:effectRef>
          <a:fontRef idx="minor">
            <a:schemeClr val="lt1"/>
          </a:fontRef>
        </p:style>
        <p:txBody>
          <a:bodyPr/>
          <a:lstStyle/>
          <a:p>
            <a:pPr algn="ctr">
              <a:defRPr/>
            </a:pPr>
            <a:r>
              <a:rPr lang="en-US" sz="3200" dirty="0">
                <a:solidFill>
                  <a:srgbClr val="000066"/>
                </a:solidFill>
                <a:latin typeface="Comic Sans MS" pitchFamily="66" charset="0"/>
              </a:rPr>
              <a:t>Optimize IT Energy use</a:t>
            </a:r>
          </a:p>
        </p:txBody>
      </p:sp>
      <p:graphicFrame>
        <p:nvGraphicFramePr>
          <p:cNvPr id="4" name="Diagram 3"/>
          <p:cNvGraphicFramePr/>
          <p:nvPr/>
        </p:nvGraphicFramePr>
        <p:xfrm>
          <a:off x="304800" y="381000"/>
          <a:ext cx="868680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green_20lightbulb.jpg"/>
          <p:cNvPicPr>
            <a:picLocks noChangeAspect="1"/>
          </p:cNvPicPr>
          <p:nvPr/>
        </p:nvPicPr>
        <p:blipFill>
          <a:blip r:embed="rId7" cstate="print"/>
          <a:stretch>
            <a:fillRect/>
          </a:stretch>
        </p:blipFill>
        <p:spPr>
          <a:xfrm>
            <a:off x="381000" y="3657600"/>
            <a:ext cx="1968500" cy="245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Green_Computing_Icon.jpg"/>
          <p:cNvPicPr>
            <a:picLocks noChangeAspect="1"/>
          </p:cNvPicPr>
          <p:nvPr/>
        </p:nvPicPr>
        <p:blipFill>
          <a:blip r:embed="rId8" cstate="print"/>
          <a:stretch>
            <a:fillRect/>
          </a:stretch>
        </p:blipFill>
        <p:spPr>
          <a:xfrm>
            <a:off x="2514600" y="3657600"/>
            <a:ext cx="1996324"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png_picto-compliance-2.png"/>
          <p:cNvPicPr>
            <a:picLocks noChangeAspect="1"/>
          </p:cNvPicPr>
          <p:nvPr/>
        </p:nvPicPr>
        <p:blipFill>
          <a:blip r:embed="rId9" cstate="print"/>
          <a:stretch>
            <a:fillRect/>
          </a:stretch>
        </p:blipFill>
        <p:spPr>
          <a:xfrm>
            <a:off x="4648200" y="3657601"/>
            <a:ext cx="1981200" cy="24383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png_picto-it-asset-management.png"/>
          <p:cNvPicPr>
            <a:picLocks noChangeAspect="1"/>
          </p:cNvPicPr>
          <p:nvPr/>
        </p:nvPicPr>
        <p:blipFill>
          <a:blip r:embed="rId10" cstate="print"/>
          <a:stretch>
            <a:fillRect/>
          </a:stretch>
        </p:blipFill>
        <p:spPr>
          <a:xfrm>
            <a:off x="6781800" y="3657600"/>
            <a:ext cx="1981200" cy="2438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599293666"/>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609600"/>
            <a:ext cx="8915400" cy="1143000"/>
          </a:xfrm>
        </p:spPr>
        <p:txBody>
          <a:bodyPr>
            <a:normAutofit/>
          </a:bodyPr>
          <a:lstStyle/>
          <a:p>
            <a:r>
              <a:rPr lang="en-US" b="1" u="sng" dirty="0">
                <a:solidFill>
                  <a:schemeClr val="tx1"/>
                </a:solidFill>
                <a:latin typeface="Algerian" panose="04020705040A02060702" pitchFamily="82" charset="0"/>
              </a:rPr>
              <a:t>Techniques and </a:t>
            </a:r>
            <a:r>
              <a:rPr lang="en-US" b="1" u="sng" dirty="0" smtClean="0">
                <a:solidFill>
                  <a:schemeClr val="tx1"/>
                </a:solidFill>
                <a:latin typeface="Algerian" panose="04020705040A02060702" pitchFamily="82" charset="0"/>
              </a:rPr>
              <a:t>Technologies</a:t>
            </a:r>
            <a:endParaRPr lang="en-US" sz="4000" dirty="0"/>
          </a:p>
        </p:txBody>
      </p:sp>
      <p:sp>
        <p:nvSpPr>
          <p:cNvPr id="3" name="Content Placeholder 2"/>
          <p:cNvSpPr>
            <a:spLocks noGrp="1"/>
          </p:cNvSpPr>
          <p:nvPr>
            <p:ph idx="1"/>
          </p:nvPr>
        </p:nvSpPr>
        <p:spPr>
          <a:xfrm>
            <a:off x="457200" y="1905000"/>
            <a:ext cx="8229600" cy="4144963"/>
          </a:xfrm>
        </p:spPr>
        <p:txBody>
          <a:bodyPr>
            <a:noAutofit/>
          </a:bodyPr>
          <a:lstStyle/>
          <a:p>
            <a:pPr marL="0" indent="0">
              <a:buFont typeface="Arial" pitchFamily="34" charset="0"/>
              <a:buNone/>
            </a:pPr>
            <a:r>
              <a:rPr lang="en-US" sz="3000" u="sng" dirty="0">
                <a:latin typeface="Times New Roman" pitchFamily="18" charset="0"/>
                <a:cs typeface="Times New Roman" pitchFamily="18" charset="0"/>
              </a:rPr>
              <a:t>Power management</a:t>
            </a:r>
            <a:r>
              <a:rPr lang="en-US" sz="3000" u="sng" dirty="0">
                <a:latin typeface="Times New Roman" pitchFamily="18" charset="0"/>
                <a:cs typeface="Times New Roman" pitchFamily="18" charset="0"/>
                <a:sym typeface="Wingdings" pitchFamily="2" charset="2"/>
              </a:rPr>
              <a:t>:</a:t>
            </a:r>
          </a:p>
          <a:p>
            <a:r>
              <a:rPr lang="en-IN" dirty="0" smtClean="0">
                <a:latin typeface="Times New Roman" pitchFamily="18" charset="0"/>
                <a:cs typeface="Times New Roman" pitchFamily="18" charset="0"/>
              </a:rPr>
              <a:t>Prolong </a:t>
            </a:r>
            <a:r>
              <a:rPr lang="en-IN" dirty="0">
                <a:latin typeface="Times New Roman" pitchFamily="18" charset="0"/>
                <a:cs typeface="Times New Roman" pitchFamily="18" charset="0"/>
              </a:rPr>
              <a:t>battery life.</a:t>
            </a:r>
          </a:p>
          <a:p>
            <a:r>
              <a:rPr lang="en-IN" dirty="0">
                <a:latin typeface="Times New Roman" pitchFamily="18" charset="0"/>
                <a:cs typeface="Times New Roman" pitchFamily="18" charset="0"/>
              </a:rPr>
              <a:t>Reduce cooling requirements.</a:t>
            </a:r>
          </a:p>
          <a:p>
            <a:r>
              <a:rPr lang="en-IN" dirty="0">
                <a:latin typeface="Times New Roman" pitchFamily="18" charset="0"/>
                <a:cs typeface="Times New Roman" pitchFamily="18" charset="0"/>
              </a:rPr>
              <a:t>Reduce noise.</a:t>
            </a:r>
          </a:p>
          <a:p>
            <a:r>
              <a:rPr lang="en-IN" dirty="0">
                <a:latin typeface="Times New Roman" pitchFamily="18" charset="0"/>
                <a:cs typeface="Times New Roman" pitchFamily="18" charset="0"/>
              </a:rPr>
              <a:t>Reduce operating costs for energy and cooling.</a:t>
            </a:r>
          </a:p>
          <a:p>
            <a:r>
              <a:rPr lang="en-IN" dirty="0">
                <a:latin typeface="Times New Roman" pitchFamily="18" charset="0"/>
                <a:cs typeface="Times New Roman" pitchFamily="18" charset="0"/>
              </a:rPr>
              <a:t>Lower power consumption.</a:t>
            </a:r>
          </a:p>
          <a:p>
            <a:r>
              <a:rPr lang="en-IN" dirty="0">
                <a:latin typeface="Times New Roman" pitchFamily="18" charset="0"/>
                <a:cs typeface="Times New Roman" pitchFamily="18" charset="0"/>
              </a:rPr>
              <a:t>The ACPI, an open industry </a:t>
            </a:r>
            <a:r>
              <a:rPr lang="en-IN" dirty="0" smtClean="0">
                <a:latin typeface="Times New Roman" pitchFamily="18" charset="0"/>
                <a:cs typeface="Times New Roman" pitchFamily="18" charset="0"/>
              </a:rPr>
              <a:t>standard</a:t>
            </a:r>
          </a:p>
          <a:p>
            <a:r>
              <a:rPr lang="en-IN" dirty="0" smtClean="0">
                <a:latin typeface="Times New Roman" pitchFamily="18" charset="0"/>
                <a:cs typeface="Times New Roman" pitchFamily="18" charset="0"/>
              </a:rPr>
              <a:t>Under </a:t>
            </a:r>
            <a:r>
              <a:rPr lang="en-IN" dirty="0" err="1">
                <a:latin typeface="Times New Roman" pitchFamily="18" charset="0"/>
                <a:cs typeface="Times New Roman" pitchFamily="18" charset="0"/>
              </a:rPr>
              <a:t>volting</a:t>
            </a:r>
            <a:r>
              <a:rPr lang="en-IN" dirty="0">
                <a:latin typeface="Times New Roman" pitchFamily="18" charset="0"/>
                <a:cs typeface="Times New Roman" pitchFamily="18" charset="0"/>
              </a:rPr>
              <a:t> programs</a:t>
            </a:r>
          </a:p>
        </p:txBody>
      </p:sp>
      <p:sp>
        <p:nvSpPr>
          <p:cNvPr id="2" name="Slide Number Placeholder 1"/>
          <p:cNvSpPr>
            <a:spLocks noGrp="1"/>
          </p:cNvSpPr>
          <p:nvPr>
            <p:ph type="sldNum" sz="quarter" idx="12"/>
          </p:nvPr>
        </p:nvSpPr>
        <p:spPr/>
        <p:txBody>
          <a:bodyPr/>
          <a:lstStyle/>
          <a:p>
            <a:fld id="{93C525BF-FC75-48CE-9339-4E1930207B97}" type="slidenum">
              <a:rPr lang="en-IN" smtClean="0"/>
              <a:pPr/>
              <a:t>15</a:t>
            </a:fld>
            <a:endParaRPr lang="en-IN"/>
          </a:p>
        </p:txBody>
      </p:sp>
      <p:pic>
        <p:nvPicPr>
          <p:cNvPr id="5" name="Picture 4" descr="recycle.jpg"/>
          <p:cNvPicPr>
            <a:picLocks noChangeAspect="1"/>
          </p:cNvPicPr>
          <p:nvPr/>
        </p:nvPicPr>
        <p:blipFill>
          <a:blip r:embed="rId2" cstate="print"/>
          <a:stretch>
            <a:fillRect/>
          </a:stretch>
        </p:blipFill>
        <p:spPr>
          <a:xfrm>
            <a:off x="5943600" y="228600"/>
            <a:ext cx="914400" cy="914400"/>
          </a:xfrm>
          <a:prstGeom prst="rect">
            <a:avLst/>
          </a:prstGeom>
        </p:spPr>
      </p:pic>
    </p:spTree>
    <p:extLst>
      <p:ext uri="{BB962C8B-B14F-4D97-AF65-F5344CB8AC3E}">
        <p14:creationId xmlns:p14="http://schemas.microsoft.com/office/powerpoint/2010/main" xmlns="" val="2674423893"/>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381000" y="381000"/>
            <a:ext cx="7924800" cy="762000"/>
          </a:xfrm>
        </p:spPr>
        <p:txBody>
          <a:bodyPr>
            <a:normAutofit/>
          </a:bodyPr>
          <a:lstStyle/>
          <a:p>
            <a:pPr>
              <a:defRPr/>
            </a:pPr>
            <a:r>
              <a:rPr lang="en-US" b="1" u="sng" dirty="0">
                <a:solidFill>
                  <a:schemeClr val="tx1"/>
                </a:solidFill>
                <a:latin typeface="Algerian" panose="04020705040A02060702" pitchFamily="82" charset="0"/>
              </a:rPr>
              <a:t>Techniques and Technologies</a:t>
            </a:r>
            <a:endParaRPr lang="en-US" dirty="0" smtClean="0">
              <a:solidFill>
                <a:srgbClr val="080808"/>
              </a:solidFill>
              <a:effectLst>
                <a:outerShdw blurRad="38100" dist="38100" dir="2700000" algn="tl">
                  <a:srgbClr val="FFFFFF"/>
                </a:outerShdw>
              </a:effectLst>
              <a:latin typeface="Monotype Corsiva" pitchFamily="66" charset="0"/>
            </a:endParaRPr>
          </a:p>
        </p:txBody>
      </p:sp>
      <p:sp>
        <p:nvSpPr>
          <p:cNvPr id="77827" name="Rectangle 3"/>
          <p:cNvSpPr>
            <a:spLocks noGrp="1" noChangeArrowheads="1"/>
          </p:cNvSpPr>
          <p:nvPr>
            <p:ph type="body" sz="half" idx="4294967295"/>
          </p:nvPr>
        </p:nvSpPr>
        <p:spPr>
          <a:xfrm>
            <a:off x="357188" y="1219200"/>
            <a:ext cx="5510212" cy="5353050"/>
          </a:xfrm>
        </p:spPr>
        <p:txBody>
          <a:bodyPr>
            <a:normAutofit/>
          </a:bodyPr>
          <a:lstStyle/>
          <a:p>
            <a:pPr marL="68580" indent="0" algn="just" eaLnBrk="1" hangingPunct="1">
              <a:buNone/>
              <a:defRPr/>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BLACKLE:  </a:t>
            </a:r>
          </a:p>
          <a:p>
            <a:pPr algn="just" eaLnBrk="1" hangingPunct="1">
              <a:defRPr/>
            </a:pPr>
            <a:r>
              <a:rPr lang="en-US" sz="2200" dirty="0" smtClean="0">
                <a:latin typeface="Times New Roman" pitchFamily="18" charset="0"/>
                <a:cs typeface="Times New Roman" pitchFamily="18" charset="0"/>
              </a:rPr>
              <a:t>A search-engine site powered by Google Search. </a:t>
            </a:r>
          </a:p>
          <a:p>
            <a:pPr algn="just" eaLnBrk="1" hangingPunct="1">
              <a:defRPr/>
            </a:pPr>
            <a:r>
              <a:rPr lang="en-US" sz="2200" dirty="0" smtClean="0">
                <a:latin typeface="Times New Roman" pitchFamily="18" charset="0"/>
                <a:cs typeface="Times New Roman" pitchFamily="18" charset="0"/>
              </a:rPr>
              <a:t> Based on the concept that : When presenting an empty word page or the Google home page, If a computer screen is :</a:t>
            </a:r>
          </a:p>
          <a:p>
            <a:pPr marL="68580" indent="0" algn="just" eaLnBrk="1" hangingPunct="1">
              <a:buNone/>
              <a:defRPr/>
            </a:pPr>
            <a:r>
              <a:rPr lang="en-US" sz="2200" dirty="0" smtClean="0">
                <a:latin typeface="Times New Roman" pitchFamily="18" charset="0"/>
                <a:cs typeface="Times New Roman" pitchFamily="18" charset="0"/>
              </a:rPr>
              <a:t>           </a:t>
            </a:r>
            <a:r>
              <a:rPr lang="en-US" sz="2200" b="1" u="sng" dirty="0" smtClean="0">
                <a:latin typeface="Times New Roman" pitchFamily="18" charset="0"/>
                <a:cs typeface="Times New Roman" pitchFamily="18" charset="0"/>
              </a:rPr>
              <a:t>White</a:t>
            </a:r>
            <a:r>
              <a:rPr lang="en-US" sz="2200" b="1" dirty="0" smtClean="0">
                <a:latin typeface="Times New Roman" pitchFamily="18" charset="0"/>
                <a:cs typeface="Times New Roman" pitchFamily="18" charset="0"/>
              </a:rPr>
              <a:t> </a:t>
            </a:r>
            <a:r>
              <a:rPr lang="en-US" sz="2200" dirty="0" smtClean="0">
                <a:latin typeface="Times New Roman" pitchFamily="18" charset="0"/>
                <a:cs typeface="Times New Roman" pitchFamily="18" charset="0"/>
              </a:rPr>
              <a:t>it </a:t>
            </a:r>
            <a:r>
              <a:rPr lang="en-US" sz="2200" b="1" dirty="0" smtClean="0">
                <a:latin typeface="Times New Roman" pitchFamily="18" charset="0"/>
                <a:cs typeface="Times New Roman" pitchFamily="18" charset="0"/>
              </a:rPr>
              <a:t>consumes</a:t>
            </a:r>
            <a:r>
              <a:rPr lang="en-US" sz="2200" dirty="0" smtClean="0">
                <a:latin typeface="Times New Roman" pitchFamily="18" charset="0"/>
                <a:cs typeface="Times New Roman" pitchFamily="18" charset="0"/>
              </a:rPr>
              <a:t> </a:t>
            </a:r>
            <a:r>
              <a:rPr lang="en-US" sz="2200" b="1" u="sng" dirty="0" smtClean="0">
                <a:latin typeface="Times New Roman" pitchFamily="18" charset="0"/>
                <a:cs typeface="Times New Roman" pitchFamily="18" charset="0"/>
              </a:rPr>
              <a:t>74W</a:t>
            </a:r>
            <a:r>
              <a:rPr lang="en-US" sz="2200" dirty="0" smtClean="0">
                <a:latin typeface="Times New Roman" pitchFamily="18" charset="0"/>
                <a:cs typeface="Times New Roman" pitchFamily="18" charset="0"/>
              </a:rPr>
              <a:t> </a:t>
            </a:r>
          </a:p>
          <a:p>
            <a:pPr marL="68580" indent="0" algn="just" eaLnBrk="1" hangingPunct="1">
              <a:buNone/>
              <a:defRPr/>
            </a:pPr>
            <a:r>
              <a:rPr lang="en-US" sz="2200" b="1" dirty="0">
                <a:latin typeface="Times New Roman" pitchFamily="18" charset="0"/>
                <a:cs typeface="Times New Roman" pitchFamily="18" charset="0"/>
              </a:rPr>
              <a:t> </a:t>
            </a:r>
            <a:r>
              <a:rPr lang="en-US" sz="2200" b="1" dirty="0" smtClean="0">
                <a:latin typeface="Times New Roman" pitchFamily="18" charset="0"/>
                <a:cs typeface="Times New Roman" pitchFamily="18" charset="0"/>
              </a:rPr>
              <a:t>          </a:t>
            </a:r>
            <a:r>
              <a:rPr lang="en-US" sz="2200" b="1" u="sng" dirty="0" smtClean="0">
                <a:latin typeface="Times New Roman" pitchFamily="18" charset="0"/>
                <a:cs typeface="Times New Roman" pitchFamily="18" charset="0"/>
              </a:rPr>
              <a:t>Black</a:t>
            </a:r>
            <a:r>
              <a:rPr lang="en-US" sz="2200" dirty="0" smtClean="0">
                <a:latin typeface="Times New Roman" pitchFamily="18" charset="0"/>
                <a:cs typeface="Times New Roman" pitchFamily="18" charset="0"/>
              </a:rPr>
              <a:t> it </a:t>
            </a:r>
            <a:r>
              <a:rPr lang="en-US" sz="2200" b="1" dirty="0" smtClean="0">
                <a:latin typeface="Times New Roman" pitchFamily="18" charset="0"/>
                <a:cs typeface="Times New Roman" pitchFamily="18" charset="0"/>
              </a:rPr>
              <a:t>consumes</a:t>
            </a:r>
            <a:r>
              <a:rPr lang="en-US" sz="2200" dirty="0" smtClean="0">
                <a:latin typeface="Times New Roman" pitchFamily="18" charset="0"/>
                <a:cs typeface="Times New Roman" pitchFamily="18" charset="0"/>
              </a:rPr>
              <a:t> only </a:t>
            </a:r>
            <a:r>
              <a:rPr lang="en-US" sz="2200" b="1" u="sng" dirty="0" smtClean="0">
                <a:latin typeface="Times New Roman" pitchFamily="18" charset="0"/>
                <a:cs typeface="Times New Roman" pitchFamily="18" charset="0"/>
              </a:rPr>
              <a:t>59W.</a:t>
            </a:r>
            <a:r>
              <a:rPr lang="en-US" sz="2200" dirty="0" smtClean="0">
                <a:latin typeface="Times New Roman" pitchFamily="18" charset="0"/>
                <a:cs typeface="Times New Roman" pitchFamily="18" charset="0"/>
              </a:rPr>
              <a:t> </a:t>
            </a:r>
          </a:p>
          <a:p>
            <a:pPr algn="just" eaLnBrk="1" hangingPunct="1">
              <a:defRPr/>
            </a:pPr>
            <a:r>
              <a:rPr lang="en-US" sz="2200" dirty="0" smtClean="0">
                <a:latin typeface="Times New Roman" pitchFamily="18" charset="0"/>
                <a:cs typeface="Times New Roman" pitchFamily="18" charset="0"/>
              </a:rPr>
              <a:t> switching from </a:t>
            </a:r>
            <a:r>
              <a:rPr lang="en-US" sz="2200" b="1" dirty="0" smtClean="0">
                <a:latin typeface="Times New Roman" pitchFamily="18" charset="0"/>
                <a:cs typeface="Times New Roman" pitchFamily="18" charset="0"/>
              </a:rPr>
              <a:t>Google to </a:t>
            </a:r>
            <a:r>
              <a:rPr lang="en-US" sz="2200" b="1" dirty="0" err="1" smtClean="0">
                <a:latin typeface="Times New Roman" pitchFamily="18" charset="0"/>
                <a:cs typeface="Times New Roman" pitchFamily="18" charset="0"/>
              </a:rPr>
              <a:t>Blackle</a:t>
            </a:r>
            <a:r>
              <a:rPr lang="en-US" sz="2200" dirty="0" smtClean="0">
                <a:latin typeface="Times New Roman" pitchFamily="18" charset="0"/>
                <a:cs typeface="Times New Roman" pitchFamily="18" charset="0"/>
              </a:rPr>
              <a:t> :</a:t>
            </a:r>
          </a:p>
          <a:p>
            <a:pPr algn="just" eaLnBrk="1" hangingPunct="1">
              <a:buFont typeface="Wingdings" pitchFamily="2" charset="2"/>
              <a:buNone/>
              <a:defRPr/>
            </a:pPr>
            <a:r>
              <a:rPr lang="en-US" sz="2200" dirty="0" smtClean="0">
                <a:latin typeface="Times New Roman" pitchFamily="18" charset="0"/>
                <a:cs typeface="Times New Roman" pitchFamily="18" charset="0"/>
              </a:rPr>
              <a:t>     Earth would save </a:t>
            </a:r>
            <a:r>
              <a:rPr lang="en-US" sz="2200" b="1" u="sng" dirty="0" smtClean="0">
                <a:latin typeface="Times New Roman" pitchFamily="18" charset="0"/>
                <a:cs typeface="Times New Roman" pitchFamily="18" charset="0"/>
              </a:rPr>
              <a:t>750MW/ yr.</a:t>
            </a:r>
          </a:p>
          <a:p>
            <a:pPr eaLnBrk="1" hangingPunct="1">
              <a:buFont typeface="Wingdings" pitchFamily="2" charset="2"/>
              <a:buNone/>
              <a:defRPr/>
            </a:pPr>
            <a:endParaRPr lang="en-US" sz="2400" b="1" u="sng" dirty="0" smtClean="0">
              <a:latin typeface="Times New Roman" pitchFamily="18" charset="0"/>
              <a:cs typeface="Times New Roman" pitchFamily="18" charset="0"/>
            </a:endParaRPr>
          </a:p>
          <a:p>
            <a:pPr eaLnBrk="1" hangingPunct="1">
              <a:buFont typeface="Wingdings" pitchFamily="2" charset="2"/>
              <a:buNone/>
              <a:defRPr/>
            </a:pPr>
            <a:r>
              <a:rPr lang="en-US" sz="2400" dirty="0" smtClean="0">
                <a:latin typeface="Times New Roman" pitchFamily="18" charset="0"/>
                <a:cs typeface="Times New Roman" pitchFamily="18" charset="0"/>
              </a:rPr>
              <a:t> </a:t>
            </a:r>
          </a:p>
        </p:txBody>
      </p:sp>
      <p:pic>
        <p:nvPicPr>
          <p:cNvPr id="77828" name="Picture 4"/>
          <p:cNvPicPr>
            <a:picLocks noGrp="1" noChangeAspect="1" noChangeArrowheads="1"/>
          </p:cNvPicPr>
          <p:nvPr>
            <p:ph sz="half" idx="4294967295"/>
          </p:nvPr>
        </p:nvPicPr>
        <p:blipFill>
          <a:blip r:embed="rId2" cstate="print">
            <a:extLst>
              <a:ext uri="{28A0092B-C50C-407E-A947-70E740481C1C}">
                <a14:useLocalDpi xmlns:a14="http://schemas.microsoft.com/office/drawing/2010/main" xmlns="" val="0"/>
              </a:ext>
            </a:extLst>
          </a:blip>
          <a:srcRect/>
          <a:stretch>
            <a:fillRect/>
          </a:stretch>
        </p:blipFill>
        <p:spPr>
          <a:xfrm>
            <a:off x="6019800" y="1219200"/>
            <a:ext cx="2530475" cy="4876800"/>
          </a:xfrm>
        </p:spPr>
      </p:pic>
    </p:spTree>
    <p:extLst>
      <p:ext uri="{BB962C8B-B14F-4D97-AF65-F5344CB8AC3E}">
        <p14:creationId xmlns:p14="http://schemas.microsoft.com/office/powerpoint/2010/main" xmlns="" val="2196100743"/>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77826"/>
                                        </p:tgtEl>
                                        <p:attrNameLst>
                                          <p:attrName>style.visibility</p:attrName>
                                        </p:attrNameLst>
                                      </p:cBhvr>
                                      <p:to>
                                        <p:strVal val="visible"/>
                                      </p:to>
                                    </p:set>
                                    <p:anim calcmode="lin" valueType="num">
                                      <p:cBhvr>
                                        <p:cTn id="7" dur="500" fill="hold"/>
                                        <p:tgtEl>
                                          <p:spTgt spid="77826"/>
                                        </p:tgtEl>
                                        <p:attrNameLst>
                                          <p:attrName>ppt_w</p:attrName>
                                        </p:attrNameLst>
                                      </p:cBhvr>
                                      <p:tavLst>
                                        <p:tav tm="0">
                                          <p:val>
                                            <p:fltVal val="0"/>
                                          </p:val>
                                        </p:tav>
                                        <p:tav tm="100000">
                                          <p:val>
                                            <p:strVal val="#ppt_w"/>
                                          </p:val>
                                        </p:tav>
                                      </p:tavLst>
                                    </p:anim>
                                    <p:anim calcmode="lin" valueType="num">
                                      <p:cBhvr>
                                        <p:cTn id="8" dur="500" fill="hold"/>
                                        <p:tgtEl>
                                          <p:spTgt spid="77826"/>
                                        </p:tgtEl>
                                        <p:attrNameLst>
                                          <p:attrName>ppt_h</p:attrName>
                                        </p:attrNameLst>
                                      </p:cBhvr>
                                      <p:tavLst>
                                        <p:tav tm="0">
                                          <p:val>
                                            <p:fltVal val="0"/>
                                          </p:val>
                                        </p:tav>
                                        <p:tav tm="100000">
                                          <p:val>
                                            <p:strVal val="#ppt_h"/>
                                          </p:val>
                                        </p:tav>
                                      </p:tavLst>
                                    </p:anim>
                                    <p:anim calcmode="lin" valueType="num">
                                      <p:cBhvr>
                                        <p:cTn id="9" dur="500" fill="hold"/>
                                        <p:tgtEl>
                                          <p:spTgt spid="77826"/>
                                        </p:tgtEl>
                                        <p:attrNameLst>
                                          <p:attrName>style.rotation</p:attrName>
                                        </p:attrNameLst>
                                      </p:cBhvr>
                                      <p:tavLst>
                                        <p:tav tm="0">
                                          <p:val>
                                            <p:fltVal val="360"/>
                                          </p:val>
                                        </p:tav>
                                        <p:tav tm="100000">
                                          <p:val>
                                            <p:fltVal val="0"/>
                                          </p:val>
                                        </p:tav>
                                      </p:tavLst>
                                    </p:anim>
                                    <p:animEffect transition="in" filter="fade">
                                      <p:cBhvr>
                                        <p:cTn id="10" dur="500"/>
                                        <p:tgtEl>
                                          <p:spTgt spid="7782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77828"/>
                                        </p:tgtEl>
                                        <p:attrNameLst>
                                          <p:attrName>style.visibility</p:attrName>
                                        </p:attrNameLst>
                                      </p:cBhvr>
                                      <p:to>
                                        <p:strVal val="visible"/>
                                      </p:to>
                                    </p:set>
                                    <p:anim calcmode="lin" valueType="num">
                                      <p:cBhvr>
                                        <p:cTn id="15" dur="1000" fill="hold"/>
                                        <p:tgtEl>
                                          <p:spTgt spid="77828"/>
                                        </p:tgtEl>
                                        <p:attrNameLst>
                                          <p:attrName>ppt_w</p:attrName>
                                        </p:attrNameLst>
                                      </p:cBhvr>
                                      <p:tavLst>
                                        <p:tav tm="0">
                                          <p:val>
                                            <p:fltVal val="0"/>
                                          </p:val>
                                        </p:tav>
                                        <p:tav tm="100000">
                                          <p:val>
                                            <p:strVal val="#ppt_w"/>
                                          </p:val>
                                        </p:tav>
                                      </p:tavLst>
                                    </p:anim>
                                    <p:anim calcmode="lin" valueType="num">
                                      <p:cBhvr>
                                        <p:cTn id="16" dur="1000" fill="hold"/>
                                        <p:tgtEl>
                                          <p:spTgt spid="77828"/>
                                        </p:tgtEl>
                                        <p:attrNameLst>
                                          <p:attrName>ppt_h</p:attrName>
                                        </p:attrNameLst>
                                      </p:cBhvr>
                                      <p:tavLst>
                                        <p:tav tm="0">
                                          <p:val>
                                            <p:fltVal val="0"/>
                                          </p:val>
                                        </p:tav>
                                        <p:tav tm="100000">
                                          <p:val>
                                            <p:strVal val="#ppt_h"/>
                                          </p:val>
                                        </p:tav>
                                      </p:tavLst>
                                    </p:anim>
                                    <p:anim calcmode="lin" valueType="num">
                                      <p:cBhvr>
                                        <p:cTn id="17" dur="1000" fill="hold"/>
                                        <p:tgtEl>
                                          <p:spTgt spid="7782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77828"/>
                                        </p:tgtEl>
                                        <p:attrNameLst>
                                          <p:attrName>ppt_y</p:attrName>
                                        </p:attrNameLst>
                                      </p:cBhvr>
                                      <p:tavLst>
                                        <p:tav tm="0" fmla="#ppt_y+(sin(-2*pi*(1-$))*-#ppt_x+cos(-2*pi*(1-$))*(1-#ppt_y))*(1-$)">
                                          <p:val>
                                            <p:fltVal val="0"/>
                                          </p:val>
                                        </p:tav>
                                        <p:tav tm="100000">
                                          <p:val>
                                            <p:fltVal val="1"/>
                                          </p:val>
                                        </p:tav>
                                      </p:tavLst>
                                    </p:anim>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77827">
                                            <p:txEl>
                                              <p:pRg st="0" end="0"/>
                                            </p:txEl>
                                          </p:spTgt>
                                        </p:tgtEl>
                                        <p:attrNameLst>
                                          <p:attrName>style.visibility</p:attrName>
                                        </p:attrNameLst>
                                      </p:cBhvr>
                                      <p:to>
                                        <p:strVal val="visible"/>
                                      </p:to>
                                    </p:set>
                                    <p:anim calcmode="lin" valueType="num">
                                      <p:cBhvr>
                                        <p:cTn id="21" dur="500" fill="hold"/>
                                        <p:tgtEl>
                                          <p:spTgt spid="7782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77827">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7782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7782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77827">
                                            <p:txEl>
                                              <p:pRg st="0" end="0"/>
                                            </p:txEl>
                                          </p:spTgt>
                                        </p:tgtEl>
                                      </p:cBhvr>
                                    </p:animEffect>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77827">
                                            <p:txEl>
                                              <p:pRg st="1" end="1"/>
                                            </p:txEl>
                                          </p:spTgt>
                                        </p:tgtEl>
                                        <p:attrNameLst>
                                          <p:attrName>style.visibility</p:attrName>
                                        </p:attrNameLst>
                                      </p:cBhvr>
                                      <p:to>
                                        <p:strVal val="visible"/>
                                      </p:to>
                                    </p:set>
                                    <p:anim calcmode="lin" valueType="num">
                                      <p:cBhvr>
                                        <p:cTn id="28" dur="500" fill="hold"/>
                                        <p:tgtEl>
                                          <p:spTgt spid="77827">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7827">
                                            <p:txEl>
                                              <p:pRg st="1" end="1"/>
                                            </p:txEl>
                                          </p:spTgt>
                                        </p:tgtEl>
                                        <p:attrNameLst>
                                          <p:attrName>ppt_y</p:attrName>
                                        </p:attrNameLst>
                                      </p:cBhvr>
                                      <p:tavLst>
                                        <p:tav tm="0">
                                          <p:val>
                                            <p:strVal val="#ppt_y"/>
                                          </p:val>
                                        </p:tav>
                                        <p:tav tm="100000">
                                          <p:val>
                                            <p:strVal val="#ppt_y"/>
                                          </p:val>
                                        </p:tav>
                                      </p:tavLst>
                                    </p:anim>
                                    <p:anim calcmode="lin" valueType="num">
                                      <p:cBhvr>
                                        <p:cTn id="30" dur="500" fill="hold"/>
                                        <p:tgtEl>
                                          <p:spTgt spid="77827">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7827">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7827">
                                            <p:txEl>
                                              <p:pRg st="1" end="1"/>
                                            </p:txEl>
                                          </p:spTgt>
                                        </p:tgtEl>
                                      </p:cBhvr>
                                    </p:animEffect>
                                  </p:childTnLst>
                                </p:cTn>
                              </p:par>
                              <p:par>
                                <p:cTn id="33" presetID="41" presetClass="entr" presetSubtype="0" fill="hold" grpId="0" nodeType="withEffect">
                                  <p:stCondLst>
                                    <p:cond delay="0"/>
                                  </p:stCondLst>
                                  <p:iterate type="lt">
                                    <p:tmPct val="10000"/>
                                  </p:iterate>
                                  <p:childTnLst>
                                    <p:set>
                                      <p:cBhvr>
                                        <p:cTn id="34" dur="1" fill="hold">
                                          <p:stCondLst>
                                            <p:cond delay="0"/>
                                          </p:stCondLst>
                                        </p:cTn>
                                        <p:tgtEl>
                                          <p:spTgt spid="77827">
                                            <p:txEl>
                                              <p:pRg st="2" end="2"/>
                                            </p:txEl>
                                          </p:spTgt>
                                        </p:tgtEl>
                                        <p:attrNameLst>
                                          <p:attrName>style.visibility</p:attrName>
                                        </p:attrNameLst>
                                      </p:cBhvr>
                                      <p:to>
                                        <p:strVal val="visible"/>
                                      </p:to>
                                    </p:set>
                                    <p:anim calcmode="lin" valueType="num">
                                      <p:cBhvr>
                                        <p:cTn id="35" dur="500" fill="hold"/>
                                        <p:tgtEl>
                                          <p:spTgt spid="77827">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77827">
                                            <p:txEl>
                                              <p:pRg st="2" end="2"/>
                                            </p:txEl>
                                          </p:spTgt>
                                        </p:tgtEl>
                                        <p:attrNameLst>
                                          <p:attrName>ppt_y</p:attrName>
                                        </p:attrNameLst>
                                      </p:cBhvr>
                                      <p:tavLst>
                                        <p:tav tm="0">
                                          <p:val>
                                            <p:strVal val="#ppt_y"/>
                                          </p:val>
                                        </p:tav>
                                        <p:tav tm="100000">
                                          <p:val>
                                            <p:strVal val="#ppt_y"/>
                                          </p:val>
                                        </p:tav>
                                      </p:tavLst>
                                    </p:anim>
                                    <p:anim calcmode="lin" valueType="num">
                                      <p:cBhvr>
                                        <p:cTn id="37" dur="500" fill="hold"/>
                                        <p:tgtEl>
                                          <p:spTgt spid="77827">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77827">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77827">
                                            <p:txEl>
                                              <p:pRg st="2" end="2"/>
                                            </p:txEl>
                                          </p:spTgt>
                                        </p:tgtEl>
                                      </p:cBhvr>
                                    </p:animEffect>
                                  </p:childTnLst>
                                </p:cTn>
                              </p:par>
                              <p:par>
                                <p:cTn id="40" presetID="41" presetClass="entr" presetSubtype="0" fill="hold" grpId="0" nodeType="withEffect">
                                  <p:stCondLst>
                                    <p:cond delay="0"/>
                                  </p:stCondLst>
                                  <p:iterate type="lt">
                                    <p:tmPct val="10000"/>
                                  </p:iterate>
                                  <p:childTnLst>
                                    <p:set>
                                      <p:cBhvr>
                                        <p:cTn id="41" dur="1" fill="hold">
                                          <p:stCondLst>
                                            <p:cond delay="0"/>
                                          </p:stCondLst>
                                        </p:cTn>
                                        <p:tgtEl>
                                          <p:spTgt spid="77827">
                                            <p:txEl>
                                              <p:pRg st="3" end="3"/>
                                            </p:txEl>
                                          </p:spTgt>
                                        </p:tgtEl>
                                        <p:attrNameLst>
                                          <p:attrName>style.visibility</p:attrName>
                                        </p:attrNameLst>
                                      </p:cBhvr>
                                      <p:to>
                                        <p:strVal val="visible"/>
                                      </p:to>
                                    </p:set>
                                    <p:anim calcmode="lin" valueType="num">
                                      <p:cBhvr>
                                        <p:cTn id="42" dur="500" fill="hold"/>
                                        <p:tgtEl>
                                          <p:spTgt spid="77827">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77827">
                                            <p:txEl>
                                              <p:pRg st="3" end="3"/>
                                            </p:txEl>
                                          </p:spTgt>
                                        </p:tgtEl>
                                        <p:attrNameLst>
                                          <p:attrName>ppt_y</p:attrName>
                                        </p:attrNameLst>
                                      </p:cBhvr>
                                      <p:tavLst>
                                        <p:tav tm="0">
                                          <p:val>
                                            <p:strVal val="#ppt_y"/>
                                          </p:val>
                                        </p:tav>
                                        <p:tav tm="100000">
                                          <p:val>
                                            <p:strVal val="#ppt_y"/>
                                          </p:val>
                                        </p:tav>
                                      </p:tavLst>
                                    </p:anim>
                                    <p:anim calcmode="lin" valueType="num">
                                      <p:cBhvr>
                                        <p:cTn id="44" dur="500" fill="hold"/>
                                        <p:tgtEl>
                                          <p:spTgt spid="77827">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77827">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77827">
                                            <p:txEl>
                                              <p:pRg st="3" end="3"/>
                                            </p:txEl>
                                          </p:spTgt>
                                        </p:tgtEl>
                                      </p:cBhvr>
                                    </p:animEffect>
                                  </p:childTnLst>
                                </p:cTn>
                              </p:par>
                              <p:par>
                                <p:cTn id="47" presetID="41" presetClass="entr" presetSubtype="0" fill="hold" grpId="0" nodeType="withEffect">
                                  <p:stCondLst>
                                    <p:cond delay="0"/>
                                  </p:stCondLst>
                                  <p:iterate type="lt">
                                    <p:tmPct val="10000"/>
                                  </p:iterate>
                                  <p:childTnLst>
                                    <p:set>
                                      <p:cBhvr>
                                        <p:cTn id="48" dur="1" fill="hold">
                                          <p:stCondLst>
                                            <p:cond delay="0"/>
                                          </p:stCondLst>
                                        </p:cTn>
                                        <p:tgtEl>
                                          <p:spTgt spid="77827">
                                            <p:txEl>
                                              <p:pRg st="4" end="4"/>
                                            </p:txEl>
                                          </p:spTgt>
                                        </p:tgtEl>
                                        <p:attrNameLst>
                                          <p:attrName>style.visibility</p:attrName>
                                        </p:attrNameLst>
                                      </p:cBhvr>
                                      <p:to>
                                        <p:strVal val="visible"/>
                                      </p:to>
                                    </p:set>
                                    <p:anim calcmode="lin" valueType="num">
                                      <p:cBhvr>
                                        <p:cTn id="49" dur="500" fill="hold"/>
                                        <p:tgtEl>
                                          <p:spTgt spid="77827">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77827">
                                            <p:txEl>
                                              <p:pRg st="4" end="4"/>
                                            </p:txEl>
                                          </p:spTgt>
                                        </p:tgtEl>
                                        <p:attrNameLst>
                                          <p:attrName>ppt_y</p:attrName>
                                        </p:attrNameLst>
                                      </p:cBhvr>
                                      <p:tavLst>
                                        <p:tav tm="0">
                                          <p:val>
                                            <p:strVal val="#ppt_y"/>
                                          </p:val>
                                        </p:tav>
                                        <p:tav tm="100000">
                                          <p:val>
                                            <p:strVal val="#ppt_y"/>
                                          </p:val>
                                        </p:tav>
                                      </p:tavLst>
                                    </p:anim>
                                    <p:anim calcmode="lin" valueType="num">
                                      <p:cBhvr>
                                        <p:cTn id="51" dur="500" fill="hold"/>
                                        <p:tgtEl>
                                          <p:spTgt spid="77827">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77827">
                                            <p:txEl>
                                              <p:pRg st="4" end="4"/>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77827">
                                            <p:txEl>
                                              <p:pRg st="4" end="4"/>
                                            </p:txEl>
                                          </p:spTgt>
                                        </p:tgtEl>
                                      </p:cBhvr>
                                    </p:animEffect>
                                  </p:childTnLst>
                                </p:cTn>
                              </p:par>
                              <p:par>
                                <p:cTn id="54" presetID="41" presetClass="entr" presetSubtype="0" fill="hold" grpId="0" nodeType="withEffect">
                                  <p:stCondLst>
                                    <p:cond delay="0"/>
                                  </p:stCondLst>
                                  <p:iterate type="lt">
                                    <p:tmPct val="10000"/>
                                  </p:iterate>
                                  <p:childTnLst>
                                    <p:set>
                                      <p:cBhvr>
                                        <p:cTn id="55" dur="1" fill="hold">
                                          <p:stCondLst>
                                            <p:cond delay="0"/>
                                          </p:stCondLst>
                                        </p:cTn>
                                        <p:tgtEl>
                                          <p:spTgt spid="77827">
                                            <p:txEl>
                                              <p:pRg st="5" end="5"/>
                                            </p:txEl>
                                          </p:spTgt>
                                        </p:tgtEl>
                                        <p:attrNameLst>
                                          <p:attrName>style.visibility</p:attrName>
                                        </p:attrNameLst>
                                      </p:cBhvr>
                                      <p:to>
                                        <p:strVal val="visible"/>
                                      </p:to>
                                    </p:set>
                                    <p:anim calcmode="lin" valueType="num">
                                      <p:cBhvr>
                                        <p:cTn id="56" dur="500" fill="hold"/>
                                        <p:tgtEl>
                                          <p:spTgt spid="77827">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77827">
                                            <p:txEl>
                                              <p:pRg st="5" end="5"/>
                                            </p:txEl>
                                          </p:spTgt>
                                        </p:tgtEl>
                                        <p:attrNameLst>
                                          <p:attrName>ppt_y</p:attrName>
                                        </p:attrNameLst>
                                      </p:cBhvr>
                                      <p:tavLst>
                                        <p:tav tm="0">
                                          <p:val>
                                            <p:strVal val="#ppt_y"/>
                                          </p:val>
                                        </p:tav>
                                        <p:tav tm="100000">
                                          <p:val>
                                            <p:strVal val="#ppt_y"/>
                                          </p:val>
                                        </p:tav>
                                      </p:tavLst>
                                    </p:anim>
                                    <p:anim calcmode="lin" valueType="num">
                                      <p:cBhvr>
                                        <p:cTn id="58" dur="500" fill="hold"/>
                                        <p:tgtEl>
                                          <p:spTgt spid="77827">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77827">
                                            <p:txEl>
                                              <p:pRg st="5" end="5"/>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77827">
                                            <p:txEl>
                                              <p:pRg st="5" end="5"/>
                                            </p:txEl>
                                          </p:spTgt>
                                        </p:tgtEl>
                                      </p:cBhvr>
                                    </p:animEffect>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77827">
                                            <p:txEl>
                                              <p:pRg st="6" end="6"/>
                                            </p:txEl>
                                          </p:spTgt>
                                        </p:tgtEl>
                                        <p:attrNameLst>
                                          <p:attrName>style.visibility</p:attrName>
                                        </p:attrNameLst>
                                      </p:cBhvr>
                                      <p:to>
                                        <p:strVal val="visible"/>
                                      </p:to>
                                    </p:set>
                                    <p:anim calcmode="lin" valueType="num">
                                      <p:cBhvr>
                                        <p:cTn id="63" dur="500" fill="hold"/>
                                        <p:tgtEl>
                                          <p:spTgt spid="77827">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77827">
                                            <p:txEl>
                                              <p:pRg st="6" end="6"/>
                                            </p:txEl>
                                          </p:spTgt>
                                        </p:tgtEl>
                                        <p:attrNameLst>
                                          <p:attrName>ppt_y</p:attrName>
                                        </p:attrNameLst>
                                      </p:cBhvr>
                                      <p:tavLst>
                                        <p:tav tm="0">
                                          <p:val>
                                            <p:strVal val="#ppt_y"/>
                                          </p:val>
                                        </p:tav>
                                        <p:tav tm="100000">
                                          <p:val>
                                            <p:strVal val="#ppt_y"/>
                                          </p:val>
                                        </p:tav>
                                      </p:tavLst>
                                    </p:anim>
                                    <p:anim calcmode="lin" valueType="num">
                                      <p:cBhvr>
                                        <p:cTn id="65" dur="500" fill="hold"/>
                                        <p:tgtEl>
                                          <p:spTgt spid="77827">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77827">
                                            <p:txEl>
                                              <p:pRg st="6" end="6"/>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77827">
                                            <p:txEl>
                                              <p:pRg st="6" end="6"/>
                                            </p:txEl>
                                          </p:spTgt>
                                        </p:tgtEl>
                                      </p:cBhvr>
                                    </p:animEffect>
                                  </p:childTnLst>
                                </p:cTn>
                              </p:par>
                              <p:par>
                                <p:cTn id="68" presetID="41" presetClass="entr" presetSubtype="0" fill="hold" grpId="0" nodeType="withEffect">
                                  <p:stCondLst>
                                    <p:cond delay="0"/>
                                  </p:stCondLst>
                                  <p:iterate type="lt">
                                    <p:tmPct val="10000"/>
                                  </p:iterate>
                                  <p:childTnLst>
                                    <p:set>
                                      <p:cBhvr>
                                        <p:cTn id="69" dur="1" fill="hold">
                                          <p:stCondLst>
                                            <p:cond delay="0"/>
                                          </p:stCondLst>
                                        </p:cTn>
                                        <p:tgtEl>
                                          <p:spTgt spid="77827">
                                            <p:txEl>
                                              <p:pRg st="8" end="8"/>
                                            </p:txEl>
                                          </p:spTgt>
                                        </p:tgtEl>
                                        <p:attrNameLst>
                                          <p:attrName>style.visibility</p:attrName>
                                        </p:attrNameLst>
                                      </p:cBhvr>
                                      <p:to>
                                        <p:strVal val="visible"/>
                                      </p:to>
                                    </p:set>
                                    <p:anim calcmode="lin" valueType="num">
                                      <p:cBhvr>
                                        <p:cTn id="70" dur="500" fill="hold"/>
                                        <p:tgtEl>
                                          <p:spTgt spid="77827">
                                            <p:txEl>
                                              <p:pRg st="8" end="8"/>
                                            </p:txEl>
                                          </p:spTgt>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77827">
                                            <p:txEl>
                                              <p:pRg st="8" end="8"/>
                                            </p:txEl>
                                          </p:spTgt>
                                        </p:tgtEl>
                                        <p:attrNameLst>
                                          <p:attrName>ppt_y</p:attrName>
                                        </p:attrNameLst>
                                      </p:cBhvr>
                                      <p:tavLst>
                                        <p:tav tm="0">
                                          <p:val>
                                            <p:strVal val="#ppt_y"/>
                                          </p:val>
                                        </p:tav>
                                        <p:tav tm="100000">
                                          <p:val>
                                            <p:strVal val="#ppt_y"/>
                                          </p:val>
                                        </p:tav>
                                      </p:tavLst>
                                    </p:anim>
                                    <p:anim calcmode="lin" valueType="num">
                                      <p:cBhvr>
                                        <p:cTn id="72" dur="500" fill="hold"/>
                                        <p:tgtEl>
                                          <p:spTgt spid="77827">
                                            <p:txEl>
                                              <p:pRg st="8" end="8"/>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77827">
                                            <p:txEl>
                                              <p:pRg st="8" end="8"/>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778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3"/>
          <p:cNvSpPr>
            <a:spLocks noChangeArrowheads="1"/>
          </p:cNvSpPr>
          <p:nvPr/>
        </p:nvSpPr>
        <p:spPr bwMode="auto">
          <a:xfrm>
            <a:off x="1981200" y="2209800"/>
            <a:ext cx="506413"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a:solidFill>
                  <a:schemeClr val="accent2"/>
                </a:solidFill>
                <a:latin typeface="Wingdings" pitchFamily="2" charset="2"/>
              </a:rPr>
              <a:t>ms</a:t>
            </a:r>
          </a:p>
          <a:p>
            <a:pPr algn="ctr" eaLnBrk="1" hangingPunct="1"/>
            <a:r>
              <a:rPr lang="en-US" altLang="en-US">
                <a:solidFill>
                  <a:srgbClr val="008000"/>
                </a:solidFill>
                <a:latin typeface="Wingdings" pitchFamily="2" charset="2"/>
              </a:rPr>
              <a:t>sm</a:t>
            </a:r>
          </a:p>
        </p:txBody>
      </p:sp>
      <p:sp>
        <p:nvSpPr>
          <p:cNvPr id="68621" name="Rectangle 13"/>
          <p:cNvSpPr>
            <a:spLocks noChangeArrowheads="1"/>
          </p:cNvSpPr>
          <p:nvPr/>
        </p:nvSpPr>
        <p:spPr bwMode="auto">
          <a:xfrm>
            <a:off x="457200" y="76200"/>
            <a:ext cx="8382000" cy="156966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a:spAutoFit/>
          </a:bodyPr>
          <a:lstStyle/>
          <a:p>
            <a:pPr>
              <a:defRPr/>
            </a:pPr>
            <a:r>
              <a:rPr lang="en-US" sz="3200" b="1" dirty="0">
                <a:solidFill>
                  <a:srgbClr val="000066"/>
                </a:solidFill>
                <a:latin typeface="Comic Sans MS" pitchFamily="66" charset="0"/>
              </a:rPr>
              <a:t>Five building blocks provide the tools to operational savings and business growth.</a:t>
            </a:r>
            <a:r>
              <a:rPr lang="en-US" sz="3200" b="1" dirty="0">
                <a:latin typeface="Comic Sans MS" pitchFamily="66" charset="0"/>
              </a:rPr>
              <a:t> </a:t>
            </a:r>
            <a:r>
              <a:rPr lang="en-US" sz="3200" b="1" dirty="0">
                <a:solidFill>
                  <a:srgbClr val="004200"/>
                </a:solidFill>
                <a:latin typeface="Comic Sans MS" pitchFamily="66" charset="0"/>
              </a:rPr>
              <a:t>SUSTAINABILITY</a:t>
            </a:r>
          </a:p>
        </p:txBody>
      </p:sp>
      <p:pic>
        <p:nvPicPr>
          <p:cNvPr id="68622" name="Picture 14"/>
          <p:cNvPicPr>
            <a:picLocks noChangeAspect="1" noChangeArrowheads="1"/>
          </p:cNvPicPr>
          <p:nvPr/>
        </p:nvPicPr>
        <p:blipFill>
          <a:blip r:embed="rId2" cstate="print"/>
          <a:srcRect/>
          <a:stretch>
            <a:fillRect/>
          </a:stretch>
        </p:blipFill>
        <p:spPr bwMode="auto">
          <a:xfrm>
            <a:off x="228600" y="2057400"/>
            <a:ext cx="4478338" cy="4572000"/>
          </a:xfrm>
          <a:prstGeom prst="rect">
            <a:avLst/>
          </a:prstGeom>
          <a:ln>
            <a:noFill/>
          </a:ln>
          <a:effectLst>
            <a:softEdge rad="112500"/>
          </a:effectLst>
          <a:scene3d>
            <a:camera prst="orthographicFront"/>
            <a:lightRig rig="threePt" dir="t"/>
          </a:scene3d>
          <a:sp3d>
            <a:bevelT prst="angle"/>
          </a:sp3d>
        </p:spPr>
      </p:pic>
      <p:sp>
        <p:nvSpPr>
          <p:cNvPr id="68624" name="Rectangle 16"/>
          <p:cNvSpPr>
            <a:spLocks noChangeArrowheads="1"/>
          </p:cNvSpPr>
          <p:nvPr/>
        </p:nvSpPr>
        <p:spPr bwMode="auto">
          <a:xfrm>
            <a:off x="4953000" y="2971800"/>
            <a:ext cx="3886200" cy="2554545"/>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a:spAutoFit/>
          </a:bodyPr>
          <a:lstStyle/>
          <a:p>
            <a:pPr algn="just">
              <a:defRPr/>
            </a:pPr>
            <a:r>
              <a:rPr lang="en-US" sz="2000" i="1" dirty="0">
                <a:solidFill>
                  <a:srgbClr val="004200"/>
                </a:solidFill>
              </a:rPr>
              <a:t>Double your IT capacity</a:t>
            </a:r>
          </a:p>
          <a:p>
            <a:pPr algn="just">
              <a:buFont typeface="Arial" pitchFamily="34" charset="0"/>
              <a:buChar char="•"/>
              <a:defRPr/>
            </a:pPr>
            <a:r>
              <a:rPr lang="en-US" sz="2000" b="1" dirty="0">
                <a:solidFill>
                  <a:srgbClr val="004200"/>
                </a:solidFill>
              </a:rPr>
              <a:t> In the same energy footprint</a:t>
            </a:r>
          </a:p>
          <a:p>
            <a:pPr algn="just">
              <a:defRPr/>
            </a:pPr>
            <a:r>
              <a:rPr lang="en-US" sz="2000" i="1" dirty="0">
                <a:solidFill>
                  <a:srgbClr val="004200"/>
                </a:solidFill>
              </a:rPr>
              <a:t>Reduce operational costs</a:t>
            </a:r>
            <a:r>
              <a:rPr lang="en-US" sz="2000" dirty="0">
                <a:solidFill>
                  <a:srgbClr val="004200"/>
                </a:solidFill>
              </a:rPr>
              <a:t> </a:t>
            </a:r>
          </a:p>
          <a:p>
            <a:pPr algn="just">
              <a:buFont typeface="Arial" pitchFamily="34" charset="0"/>
              <a:buChar char="•"/>
              <a:defRPr/>
            </a:pPr>
            <a:r>
              <a:rPr lang="en-US" sz="2000" b="1" dirty="0">
                <a:solidFill>
                  <a:srgbClr val="004200"/>
                </a:solidFill>
              </a:rPr>
              <a:t> 40-50% energy savings</a:t>
            </a:r>
          </a:p>
          <a:p>
            <a:pPr algn="just">
              <a:buFont typeface="Arial" pitchFamily="34" charset="0"/>
              <a:buChar char="•"/>
              <a:defRPr/>
            </a:pPr>
            <a:r>
              <a:rPr lang="en-US" sz="2000" i="1" dirty="0">
                <a:solidFill>
                  <a:srgbClr val="004200"/>
                </a:solidFill>
              </a:rPr>
              <a:t> Positive environmental</a:t>
            </a:r>
          </a:p>
          <a:p>
            <a:pPr algn="just">
              <a:defRPr/>
            </a:pPr>
            <a:r>
              <a:rPr lang="en-US" sz="2000" i="1" dirty="0">
                <a:solidFill>
                  <a:srgbClr val="004200"/>
                </a:solidFill>
              </a:rPr>
              <a:t>Impact</a:t>
            </a:r>
          </a:p>
          <a:p>
            <a:pPr algn="just">
              <a:buFont typeface="Arial" pitchFamily="34" charset="0"/>
              <a:buChar char="•"/>
              <a:defRPr/>
            </a:pPr>
            <a:r>
              <a:rPr lang="en-US" sz="2000" b="1" i="1" dirty="0">
                <a:solidFill>
                  <a:srgbClr val="004200"/>
                </a:solidFill>
              </a:rPr>
              <a:t> 1,300 less cars or 3.5M</a:t>
            </a:r>
          </a:p>
          <a:p>
            <a:pPr algn="just">
              <a:defRPr/>
            </a:pPr>
            <a:r>
              <a:rPr lang="en-US" sz="2000" b="1" i="1" dirty="0">
                <a:solidFill>
                  <a:srgbClr val="004200"/>
                </a:solidFill>
              </a:rPr>
              <a:t>less pounds of coal</a:t>
            </a:r>
          </a:p>
        </p:txBody>
      </p:sp>
      <p:graphicFrame>
        <p:nvGraphicFramePr>
          <p:cNvPr id="2" name="Diagram 1"/>
          <p:cNvGraphicFramePr/>
          <p:nvPr>
            <p:extLst>
              <p:ext uri="{D42A27DB-BD31-4B8C-83A1-F6EECF244321}">
                <p14:modId xmlns:p14="http://schemas.microsoft.com/office/powerpoint/2010/main" xmlns="" val="3783463872"/>
              </p:ext>
            </p:extLst>
          </p:nvPr>
        </p:nvGraphicFramePr>
        <p:xfrm>
          <a:off x="1157288" y="2452688"/>
          <a:ext cx="32004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42" name="Rectangle 9"/>
          <p:cNvSpPr>
            <a:spLocks noChangeArrowheads="1"/>
          </p:cNvSpPr>
          <p:nvPr/>
        </p:nvSpPr>
        <p:spPr bwMode="auto">
          <a:xfrm>
            <a:off x="4100513" y="2057400"/>
            <a:ext cx="533400" cy="304800"/>
          </a:xfrm>
          <a:prstGeom prst="rect">
            <a:avLst/>
          </a:prstGeom>
          <a:solidFill>
            <a:srgbClr val="FFFFFF"/>
          </a:solidFill>
          <a:ln>
            <a:noFill/>
          </a:ln>
          <a:extLst>
            <a:ext uri="{91240B29-F687-4F45-9708-019B960494DF}">
              <a14:hiddenLine xmlns:a14="http://schemas.microsoft.com/office/drawing/2010/main" xmlns="" w="12700" cap="sq" algn="ctr">
                <a:solidFill>
                  <a:srgbClr val="000000"/>
                </a:solidFill>
                <a:round/>
                <a:headEnd type="none" w="sm" len="sm"/>
                <a:tailEnd type="none" w="sm" len="sm"/>
              </a14:hiddenLine>
            </a:ext>
          </a:extLst>
        </p:spPr>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ltLang="en-US"/>
          </a:p>
        </p:txBody>
      </p:sp>
    </p:spTree>
    <p:extLst>
      <p:ext uri="{BB962C8B-B14F-4D97-AF65-F5344CB8AC3E}">
        <p14:creationId xmlns:p14="http://schemas.microsoft.com/office/powerpoint/2010/main" xmlns="" val="748378787"/>
      </p:ext>
    </p:extLst>
  </p:cSld>
  <p:clrMapOvr>
    <a:masterClrMapping/>
  </p:clrMapOvr>
  <mc:AlternateContent xmlns:mc="http://schemas.openxmlformats.org/markup-compatibility/2006">
    <mc:Choice xmlns:p14="http://schemas.microsoft.com/office/powerpoint/2010/main" xmlns="" Requires="p14">
      <p:transition spd="slow" p14:dur="800">
        <p:circle/>
      </p:transition>
    </mc:Choice>
    <mc:Fallback>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28600"/>
            <a:ext cx="8686800" cy="1143000"/>
          </a:xfrm>
        </p:spPr>
        <p:txBody>
          <a:bodyPr>
            <a:normAutofit/>
          </a:bodyPr>
          <a:lstStyle/>
          <a:p>
            <a:r>
              <a:rPr lang="en-US" b="1" u="sng" dirty="0" smtClean="0">
                <a:solidFill>
                  <a:schemeClr val="tx1"/>
                </a:solidFill>
                <a:latin typeface="Algerian" panose="04020705040A02060702" pitchFamily="82" charset="0"/>
              </a:rPr>
              <a:t>Techniques &amp;Technologies</a:t>
            </a:r>
            <a:endParaRPr lang="en-IN" dirty="0"/>
          </a:p>
        </p:txBody>
      </p:sp>
      <p:sp>
        <p:nvSpPr>
          <p:cNvPr id="3" name="Content Placeholder 2"/>
          <p:cNvSpPr>
            <a:spLocks noGrp="1"/>
          </p:cNvSpPr>
          <p:nvPr>
            <p:ph idx="1"/>
          </p:nvPr>
        </p:nvSpPr>
        <p:spPr>
          <a:xfrm>
            <a:off x="1043492" y="1600200"/>
            <a:ext cx="6777317" cy="4495800"/>
          </a:xfrm>
        </p:spPr>
        <p:txBody>
          <a:bodyPr>
            <a:normAutofit fontScale="92500" lnSpcReduction="10000"/>
          </a:bodyPr>
          <a:lstStyle/>
          <a:p>
            <a:pPr marL="0" indent="0">
              <a:lnSpc>
                <a:spcPct val="80000"/>
              </a:lnSpc>
              <a:buNone/>
            </a:pPr>
            <a:r>
              <a:rPr lang="en-US" sz="3200" b="1" u="sng" dirty="0">
                <a:latin typeface="Times New Roman" pitchFamily="18" charset="0"/>
                <a:cs typeface="Times New Roman" pitchFamily="18" charset="0"/>
              </a:rPr>
              <a:t>Storage:</a:t>
            </a:r>
          </a:p>
          <a:p>
            <a:pPr>
              <a:lnSpc>
                <a:spcPct val="80000"/>
              </a:lnSpc>
            </a:pPr>
            <a:r>
              <a:rPr lang="en-US" dirty="0">
                <a:latin typeface="Times New Roman" pitchFamily="18" charset="0"/>
                <a:cs typeface="Times New Roman" pitchFamily="18" charset="0"/>
              </a:rPr>
              <a:t>Among </a:t>
            </a:r>
            <a:r>
              <a:rPr lang="en-IN" dirty="0">
                <a:latin typeface="Times New Roman" pitchFamily="18" charset="0"/>
                <a:cs typeface="Times New Roman" pitchFamily="18" charset="0"/>
              </a:rPr>
              <a:t>3.5" desktop hard drive, 2.5" laptop hard drive and a solid state hard </a:t>
            </a:r>
            <a:r>
              <a:rPr lang="en-IN" dirty="0" smtClean="0">
                <a:latin typeface="Times New Roman" pitchFamily="18" charset="0"/>
                <a:cs typeface="Times New Roman" pitchFamily="18" charset="0"/>
              </a:rPr>
              <a:t>drive.</a:t>
            </a:r>
          </a:p>
          <a:p>
            <a:pPr>
              <a:lnSpc>
                <a:spcPct val="80000"/>
              </a:lnSpc>
            </a:pPr>
            <a:r>
              <a:rPr lang="en-IN" dirty="0" smtClean="0">
                <a:latin typeface="Times New Roman" pitchFamily="18" charset="0"/>
                <a:cs typeface="Times New Roman" pitchFamily="18" charset="0"/>
              </a:rPr>
              <a:t>SSD </a:t>
            </a:r>
            <a:r>
              <a:rPr lang="en-IN" dirty="0">
                <a:latin typeface="Times New Roman" pitchFamily="18" charset="0"/>
                <a:cs typeface="Times New Roman" pitchFamily="18" charset="0"/>
              </a:rPr>
              <a:t>consumes less power than other disks</a:t>
            </a:r>
            <a:r>
              <a:rPr lang="en-IN" dirty="0" smtClean="0">
                <a:latin typeface="Times New Roman" pitchFamily="18" charset="0"/>
                <a:cs typeface="Times New Roman" pitchFamily="18" charset="0"/>
              </a:rPr>
              <a:t>.</a:t>
            </a:r>
          </a:p>
          <a:p>
            <a:pPr marL="0" indent="0">
              <a:buNone/>
            </a:pPr>
            <a:r>
              <a:rPr lang="en-US" sz="3200" b="1" u="sng" dirty="0">
                <a:latin typeface="Times New Roman" pitchFamily="18" charset="0"/>
                <a:cs typeface="Times New Roman" pitchFamily="18" charset="0"/>
              </a:rPr>
              <a:t>Display:</a:t>
            </a:r>
            <a:endParaRPr lang="en-IN" sz="3200" b="1" u="sng" dirty="0">
              <a:latin typeface="Times New Roman" pitchFamily="18" charset="0"/>
              <a:cs typeface="Times New Roman" pitchFamily="18" charset="0"/>
            </a:endParaRPr>
          </a:p>
          <a:p>
            <a:r>
              <a:rPr lang="en-IN" dirty="0">
                <a:latin typeface="Times New Roman" pitchFamily="18" charset="0"/>
                <a:cs typeface="Times New Roman" pitchFamily="18" charset="0"/>
              </a:rPr>
              <a:t>LCD displays: use a CCF bulb</a:t>
            </a:r>
          </a:p>
          <a:p>
            <a:r>
              <a:rPr lang="en-IN" dirty="0">
                <a:latin typeface="Times New Roman" pitchFamily="18" charset="0"/>
                <a:cs typeface="Times New Roman" pitchFamily="18" charset="0"/>
              </a:rPr>
              <a:t>LED displays: use an array of LEDs</a:t>
            </a:r>
          </a:p>
          <a:p>
            <a:r>
              <a:rPr lang="en-IN" dirty="0">
                <a:latin typeface="Times New Roman" pitchFamily="18" charset="0"/>
                <a:cs typeface="Times New Roman" pitchFamily="18" charset="0"/>
              </a:rPr>
              <a:t>LCD monitors uses 3 times less when active, and 10 times less energy when in sleep mode.</a:t>
            </a:r>
          </a:p>
          <a:p>
            <a:r>
              <a:rPr lang="en-IN" dirty="0">
                <a:latin typeface="Times New Roman" pitchFamily="18" charset="0"/>
                <a:cs typeface="Times New Roman" pitchFamily="18" charset="0"/>
              </a:rPr>
              <a:t>LCDs are up to 66% more energy efficient.</a:t>
            </a:r>
          </a:p>
          <a:p>
            <a:r>
              <a:rPr lang="en-IN" dirty="0">
                <a:latin typeface="Times New Roman" pitchFamily="18" charset="0"/>
                <a:cs typeface="Times New Roman" pitchFamily="18" charset="0"/>
              </a:rPr>
              <a:t>LCDs are also smaller in size and weight.</a:t>
            </a:r>
          </a:p>
          <a:p>
            <a:r>
              <a:rPr lang="en-IN" dirty="0">
                <a:latin typeface="Times New Roman" pitchFamily="18" charset="0"/>
                <a:cs typeface="Times New Roman" pitchFamily="18" charset="0"/>
              </a:rPr>
              <a:t>21" CRT typically uses more than 120W.</a:t>
            </a:r>
          </a:p>
          <a:p>
            <a:pPr>
              <a:lnSpc>
                <a:spcPct val="80000"/>
              </a:lnSpc>
            </a:pPr>
            <a:endParaRPr lang="en-IN" dirty="0">
              <a:latin typeface="Times New Roman" pitchFamily="18" charset="0"/>
              <a:cs typeface="Times New Roman" pitchFamily="18" charset="0"/>
            </a:endParaRPr>
          </a:p>
        </p:txBody>
      </p:sp>
      <p:sp>
        <p:nvSpPr>
          <p:cNvPr id="2" name="Slide Number Placeholder 1"/>
          <p:cNvSpPr>
            <a:spLocks noGrp="1"/>
          </p:cNvSpPr>
          <p:nvPr>
            <p:ph type="sldNum" sz="quarter" idx="12"/>
          </p:nvPr>
        </p:nvSpPr>
        <p:spPr/>
        <p:txBody>
          <a:bodyPr/>
          <a:lstStyle/>
          <a:p>
            <a:fld id="{93C525BF-FC75-48CE-9339-4E1930207B97}" type="slidenum">
              <a:rPr lang="en-IN" smtClean="0"/>
              <a:pPr/>
              <a:t>18</a:t>
            </a:fld>
            <a:endParaRPr lang="en-IN"/>
          </a:p>
        </p:txBody>
      </p:sp>
      <p:pic>
        <p:nvPicPr>
          <p:cNvPr id="5" name="Picture 4" descr="recycle.jpg"/>
          <p:cNvPicPr>
            <a:picLocks noChangeAspect="1"/>
          </p:cNvPicPr>
          <p:nvPr/>
        </p:nvPicPr>
        <p:blipFill>
          <a:blip r:embed="rId2" cstate="print"/>
          <a:stretch>
            <a:fillRect/>
          </a:stretch>
        </p:blipFill>
        <p:spPr>
          <a:xfrm>
            <a:off x="7772400" y="5638800"/>
            <a:ext cx="914400" cy="914400"/>
          </a:xfrm>
          <a:prstGeom prst="rect">
            <a:avLst/>
          </a:prstGeom>
        </p:spPr>
      </p:pic>
    </p:spTree>
    <p:extLst>
      <p:ext uri="{BB962C8B-B14F-4D97-AF65-F5344CB8AC3E}">
        <p14:creationId xmlns:p14="http://schemas.microsoft.com/office/powerpoint/2010/main" xmlns="" val="4214077598"/>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r>
              <a:rPr lang="en-US" b="1" u="sng" dirty="0">
                <a:solidFill>
                  <a:schemeClr val="tx1"/>
                </a:solidFill>
                <a:latin typeface="Algerian" panose="04020705040A02060702" pitchFamily="82" charset="0"/>
              </a:rPr>
              <a:t>Techniques &amp;Technologies</a:t>
            </a:r>
            <a:endParaRPr lang="en-IN" dirty="0"/>
          </a:p>
        </p:txBody>
      </p:sp>
      <p:sp>
        <p:nvSpPr>
          <p:cNvPr id="3" name="Content Placeholder 2"/>
          <p:cNvSpPr>
            <a:spLocks noGrp="1"/>
          </p:cNvSpPr>
          <p:nvPr>
            <p:ph idx="1"/>
          </p:nvPr>
        </p:nvSpPr>
        <p:spPr/>
        <p:txBody>
          <a:bodyPr>
            <a:normAutofit fontScale="92500"/>
          </a:bodyPr>
          <a:lstStyle/>
          <a:p>
            <a:pPr marL="0" indent="0">
              <a:buNone/>
            </a:pPr>
            <a:r>
              <a:rPr lang="en-US" sz="3200" b="1" u="sng" dirty="0">
                <a:latin typeface="Times New Roman" pitchFamily="18" charset="0"/>
                <a:cs typeface="Times New Roman" pitchFamily="18" charset="0"/>
              </a:rPr>
              <a:t>Algorithmic efficiency:</a:t>
            </a:r>
          </a:p>
          <a:p>
            <a:r>
              <a:rPr lang="en-US" dirty="0">
                <a:latin typeface="Times New Roman" pitchFamily="18" charset="0"/>
                <a:cs typeface="Times New Roman" pitchFamily="18" charset="0"/>
              </a:rPr>
              <a:t>The Efficiency of algorithms is used to describe properties of an algorithm relating to how much resources it consumes. </a:t>
            </a:r>
          </a:p>
          <a:p>
            <a:r>
              <a:rPr lang="en-US" dirty="0">
                <a:latin typeface="Times New Roman" pitchFamily="18" charset="0"/>
                <a:cs typeface="Times New Roman" pitchFamily="18" charset="0"/>
              </a:rPr>
              <a:t>Algorithms are the base of any computing system or electronic device, each and every computer chip has a certain algorithm that allows it to complete its function.</a:t>
            </a:r>
          </a:p>
          <a:p>
            <a:r>
              <a:rPr lang="en-US" dirty="0">
                <a:latin typeface="Times New Roman" pitchFamily="18" charset="0"/>
                <a:cs typeface="Times New Roman" pitchFamily="18" charset="0"/>
              </a:rPr>
              <a:t>Even though these chips are small, they use a lot of power</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pic>
        <p:nvPicPr>
          <p:cNvPr id="5" name="Picture 4" descr="recycle.jpg"/>
          <p:cNvPicPr>
            <a:picLocks noChangeAspect="1"/>
          </p:cNvPicPr>
          <p:nvPr/>
        </p:nvPicPr>
        <p:blipFill>
          <a:blip r:embed="rId2" cstate="print"/>
          <a:stretch>
            <a:fillRect/>
          </a:stretch>
        </p:blipFill>
        <p:spPr>
          <a:xfrm>
            <a:off x="5943600" y="381000"/>
            <a:ext cx="914400" cy="914400"/>
          </a:xfrm>
          <a:prstGeom prst="rect">
            <a:avLst/>
          </a:prstGeom>
        </p:spPr>
      </p:pic>
      <p:sp>
        <p:nvSpPr>
          <p:cNvPr id="2" name="Slide Number Placeholder 1"/>
          <p:cNvSpPr>
            <a:spLocks noGrp="1"/>
          </p:cNvSpPr>
          <p:nvPr>
            <p:ph type="sldNum" sz="quarter" idx="12"/>
          </p:nvPr>
        </p:nvSpPr>
        <p:spPr/>
        <p:txBody>
          <a:bodyPr/>
          <a:lstStyle/>
          <a:p>
            <a:fld id="{93C525BF-FC75-48CE-9339-4E1930207B97}" type="slidenum">
              <a:rPr lang="en-IN" smtClean="0"/>
              <a:pPr/>
              <a:t>19</a:t>
            </a:fld>
            <a:endParaRPr lang="en-IN"/>
          </a:p>
        </p:txBody>
      </p:sp>
    </p:spTree>
    <p:extLst>
      <p:ext uri="{BB962C8B-B14F-4D97-AF65-F5344CB8AC3E}">
        <p14:creationId xmlns:p14="http://schemas.microsoft.com/office/powerpoint/2010/main" xmlns="" val="82143951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IDHI\Desktop\New folder\green-computing-2-638.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33525" y="1147762"/>
            <a:ext cx="6076950" cy="4562475"/>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recycle.jpg"/>
          <p:cNvPicPr>
            <a:picLocks noChangeAspect="1"/>
          </p:cNvPicPr>
          <p:nvPr/>
        </p:nvPicPr>
        <p:blipFill>
          <a:blip r:embed="rId3" cstate="print"/>
          <a:stretch>
            <a:fillRect/>
          </a:stretch>
        </p:blipFill>
        <p:spPr>
          <a:xfrm>
            <a:off x="5888182" y="152400"/>
            <a:ext cx="914400" cy="914400"/>
          </a:xfrm>
          <a:prstGeom prst="rect">
            <a:avLst/>
          </a:prstGeom>
        </p:spPr>
      </p:pic>
    </p:spTree>
    <p:extLst>
      <p:ext uri="{BB962C8B-B14F-4D97-AF65-F5344CB8AC3E}">
        <p14:creationId xmlns:p14="http://schemas.microsoft.com/office/powerpoint/2010/main" xmlns="" val="3989419512"/>
      </p:ext>
    </p:extLst>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tx1"/>
                </a:solidFill>
                <a:latin typeface="Algerian" panose="04020705040A02060702" pitchFamily="82" charset="0"/>
              </a:rPr>
              <a:t>Techniques &amp;Technologies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3200" b="1" u="sng" dirty="0">
                <a:latin typeface="Times New Roman" pitchFamily="18" charset="0"/>
                <a:cs typeface="Times New Roman" pitchFamily="18" charset="0"/>
              </a:rPr>
              <a:t>Operating System Support:</a:t>
            </a:r>
          </a:p>
          <a:p>
            <a:r>
              <a:rPr lang="en-IN" b="1" dirty="0">
                <a:latin typeface="Times New Roman" pitchFamily="18" charset="0"/>
                <a:cs typeface="Times New Roman" pitchFamily="18" charset="0"/>
              </a:rPr>
              <a:t>Windows 7 </a:t>
            </a:r>
            <a:r>
              <a:rPr lang="en-IN" dirty="0">
                <a:latin typeface="Times New Roman" pitchFamily="18" charset="0"/>
                <a:cs typeface="Times New Roman" pitchFamily="18" charset="0"/>
              </a:rPr>
              <a:t>includes refinements for more efficient user of operating system timers, processor power management, and display panel brightness.</a:t>
            </a:r>
          </a:p>
          <a:p>
            <a:r>
              <a:rPr lang="en-US" b="1" dirty="0">
                <a:latin typeface="Times New Roman" pitchFamily="18" charset="0"/>
                <a:cs typeface="Times New Roman" pitchFamily="18" charset="0"/>
              </a:rPr>
              <a:t>Linux </a:t>
            </a:r>
            <a:r>
              <a:rPr lang="en-US" b="1" dirty="0" err="1">
                <a:latin typeface="Times New Roman" pitchFamily="18" charset="0"/>
                <a:cs typeface="Times New Roman" pitchFamily="18" charset="0"/>
              </a:rPr>
              <a:t>Os</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utilizing less resources than other </a:t>
            </a:r>
            <a:r>
              <a:rPr lang="en-US" dirty="0" err="1">
                <a:latin typeface="Times New Roman" pitchFamily="18" charset="0"/>
                <a:cs typeface="Times New Roman" pitchFamily="18" charset="0"/>
              </a:rPr>
              <a:t>os</a:t>
            </a:r>
            <a:r>
              <a:rPr lang="en-US" dirty="0">
                <a:latin typeface="Times New Roman" pitchFamily="18" charset="0"/>
                <a:cs typeface="Times New Roman" pitchFamily="18" charset="0"/>
              </a:rPr>
              <a:t>, and also have a better power management facility.</a:t>
            </a:r>
          </a:p>
          <a:p>
            <a:pPr marL="0" indent="0">
              <a:buNone/>
            </a:pPr>
            <a:r>
              <a:rPr lang="en-US" dirty="0">
                <a:latin typeface="Times New Roman" pitchFamily="18" charset="0"/>
                <a:cs typeface="Times New Roman" pitchFamily="18" charset="0"/>
              </a:rPr>
              <a:t>Terminal servers:</a:t>
            </a:r>
          </a:p>
          <a:p>
            <a:r>
              <a:rPr lang="en-IN" b="1" dirty="0">
                <a:latin typeface="Times New Roman" pitchFamily="18" charset="0"/>
                <a:cs typeface="Times New Roman" pitchFamily="18" charset="0"/>
              </a:rPr>
              <a:t>Terminals</a:t>
            </a:r>
            <a:r>
              <a:rPr lang="en-IN" dirty="0">
                <a:latin typeface="Times New Roman" pitchFamily="18" charset="0"/>
                <a:cs typeface="Times New Roman" pitchFamily="18" charset="0"/>
              </a:rPr>
              <a:t> can be combined with thin clients, which use up to 1/8 the amount of energy of a normal workstation</a:t>
            </a:r>
            <a:r>
              <a:rPr lang="en-IN" dirty="0" smtClean="0">
                <a:latin typeface="Times New Roman" pitchFamily="18" charset="0"/>
                <a:cs typeface="Times New Roman" pitchFamily="18" charset="0"/>
              </a:rPr>
              <a:t>.</a:t>
            </a:r>
          </a:p>
          <a:p>
            <a:endParaRPr lang="en-IN"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4" name="Picture 3" descr="recycle.jpg"/>
          <p:cNvPicPr>
            <a:picLocks noChangeAspect="1"/>
          </p:cNvPicPr>
          <p:nvPr/>
        </p:nvPicPr>
        <p:blipFill>
          <a:blip r:embed="rId2" cstate="print"/>
          <a:stretch>
            <a:fillRect/>
          </a:stretch>
        </p:blipFill>
        <p:spPr>
          <a:xfrm>
            <a:off x="5867400" y="304800"/>
            <a:ext cx="914400" cy="914400"/>
          </a:xfrm>
          <a:prstGeom prst="rect">
            <a:avLst/>
          </a:prstGeom>
        </p:spPr>
      </p:pic>
    </p:spTree>
    <p:extLst>
      <p:ext uri="{BB962C8B-B14F-4D97-AF65-F5344CB8AC3E}">
        <p14:creationId xmlns:p14="http://schemas.microsoft.com/office/powerpoint/2010/main" xmlns="" val="241648022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800"/>
            <a:ext cx="7024744" cy="533400"/>
          </a:xfrm>
        </p:spPr>
        <p:txBody>
          <a:bodyPr>
            <a:normAutofit fontScale="90000"/>
          </a:bodyPr>
          <a:lstStyle/>
          <a:p>
            <a:r>
              <a:rPr lang="en-US" b="1" u="sng" dirty="0" smtClean="0">
                <a:solidFill>
                  <a:schemeClr val="tx1"/>
                </a:solidFill>
                <a:latin typeface="Algerian" panose="04020705040A02060702" pitchFamily="82" charset="0"/>
              </a:rPr>
              <a:t>E WASTE DISPOSAL </a:t>
            </a:r>
            <a:endParaRPr lang="en-US" b="1" u="sng" dirty="0">
              <a:solidFill>
                <a:schemeClr val="tx1"/>
              </a:solidFill>
              <a:latin typeface="Algerian" panose="04020705040A02060702" pitchFamily="82" charset="0"/>
            </a:endParaRPr>
          </a:p>
        </p:txBody>
      </p:sp>
      <p:pic>
        <p:nvPicPr>
          <p:cNvPr id="4" name="Picture 4"/>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25636" y="4626519"/>
            <a:ext cx="1524000" cy="1746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762000" y="1228629"/>
            <a:ext cx="4876800" cy="3367076"/>
          </a:xfrm>
          <a:prstGeom prst="rect">
            <a:avLst/>
          </a:prstGeom>
        </p:spPr>
        <p:txBody>
          <a:bodyPr wrap="square">
            <a:spAutoFit/>
          </a:bodyPr>
          <a:lstStyle/>
          <a:p>
            <a:pPr>
              <a:defRPr/>
            </a:pPr>
            <a:r>
              <a:rPr lang="en-CA" sz="1600" dirty="0">
                <a:latin typeface="Times New Roman" panose="02020603050405020304" pitchFamily="18" charset="0"/>
                <a:cs typeface="Times New Roman" panose="02020603050405020304" pitchFamily="18" charset="0"/>
              </a:rPr>
              <a:t>Electronic waste or E-waste i</a:t>
            </a:r>
            <a:r>
              <a:rPr lang="en-CA" sz="1600" dirty="0" smtClean="0">
                <a:latin typeface="Times New Roman" panose="02020603050405020304" pitchFamily="18" charset="0"/>
                <a:cs typeface="Times New Roman" panose="02020603050405020304" pitchFamily="18" charset="0"/>
              </a:rPr>
              <a:t>s </a:t>
            </a:r>
            <a:r>
              <a:rPr lang="en-CA" sz="1600" dirty="0">
                <a:latin typeface="Times New Roman" panose="02020603050405020304" pitchFamily="18" charset="0"/>
                <a:cs typeface="Times New Roman" panose="02020603050405020304" pitchFamily="18" charset="0"/>
              </a:rPr>
              <a:t>loosely discarded, surplus, obsolete or broken electrical or electronic devices.</a:t>
            </a:r>
          </a:p>
          <a:p>
            <a:pPr>
              <a:defRPr/>
            </a:pPr>
            <a:r>
              <a:rPr lang="en-CA" sz="1600" dirty="0">
                <a:latin typeface="Times New Roman" panose="02020603050405020304" pitchFamily="18" charset="0"/>
                <a:cs typeface="Times New Roman" panose="02020603050405020304" pitchFamily="18" charset="0"/>
              </a:rPr>
              <a:t>E-waste is due of improper practice of disposing computer and its components.</a:t>
            </a:r>
          </a:p>
          <a:p>
            <a:pPr>
              <a:defRPr/>
            </a:pPr>
            <a:r>
              <a:rPr lang="en-CA" sz="1600" dirty="0">
                <a:latin typeface="Times New Roman" panose="02020603050405020304" pitchFamily="18" charset="0"/>
                <a:cs typeface="Times New Roman" panose="02020603050405020304" pitchFamily="18" charset="0"/>
              </a:rPr>
              <a:t>E-waste management includes recycling, consumer awareness efforts, processing techniques, also tells us benefits of recycling.</a:t>
            </a:r>
          </a:p>
          <a:p>
            <a:pPr>
              <a:lnSpc>
                <a:spcPct val="90000"/>
              </a:lnSpc>
              <a:defRPr/>
            </a:pPr>
            <a:r>
              <a:rPr lang="en-US" sz="1600" dirty="0" smtClean="0">
                <a:latin typeface="Times New Roman" panose="02020603050405020304" pitchFamily="18" charset="0"/>
                <a:cs typeface="Times New Roman" panose="02020603050405020304" pitchFamily="18" charset="0"/>
              </a:rPr>
              <a:t>Elements </a:t>
            </a:r>
            <a:r>
              <a:rPr lang="en-US" sz="1600" dirty="0">
                <a:latin typeface="Times New Roman" panose="02020603050405020304" pitchFamily="18" charset="0"/>
                <a:cs typeface="Times New Roman" panose="02020603050405020304" pitchFamily="18" charset="0"/>
              </a:rPr>
              <a:t>in bulk:  lead, tin, copper, silicon, carbon, iron and </a:t>
            </a:r>
            <a:r>
              <a:rPr lang="en-US" sz="1600" dirty="0" smtClean="0">
                <a:latin typeface="Times New Roman" panose="02020603050405020304" pitchFamily="18" charset="0"/>
                <a:cs typeface="Times New Roman" panose="02020603050405020304" pitchFamily="18" charset="0"/>
              </a:rPr>
              <a:t>aluminum Elements </a:t>
            </a:r>
            <a:r>
              <a:rPr lang="en-US" sz="1600" dirty="0">
                <a:latin typeface="Times New Roman" panose="02020603050405020304" pitchFamily="18" charset="0"/>
                <a:cs typeface="Times New Roman" panose="02020603050405020304" pitchFamily="18" charset="0"/>
              </a:rPr>
              <a:t>in small amounts:  cadmium and </a:t>
            </a:r>
            <a:r>
              <a:rPr lang="en-US" sz="1600" dirty="0" smtClean="0">
                <a:latin typeface="Times New Roman" panose="02020603050405020304" pitchFamily="18" charset="0"/>
                <a:cs typeface="Times New Roman" panose="02020603050405020304" pitchFamily="18" charset="0"/>
              </a:rPr>
              <a:t>mercury. Examples </a:t>
            </a:r>
            <a:r>
              <a:rPr lang="en-US" sz="1600" dirty="0">
                <a:latin typeface="Times New Roman" panose="02020603050405020304" pitchFamily="18" charset="0"/>
                <a:cs typeface="Times New Roman" panose="02020603050405020304" pitchFamily="18" charset="0"/>
              </a:rPr>
              <a:t>of devices containing these </a:t>
            </a:r>
            <a:r>
              <a:rPr lang="en-US" sz="1600" dirty="0" err="1" smtClean="0">
                <a:latin typeface="Times New Roman" panose="02020603050405020304" pitchFamily="18" charset="0"/>
                <a:cs typeface="Times New Roman" panose="02020603050405020304" pitchFamily="18" charset="0"/>
              </a:rPr>
              <a:t>elements:almost</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all electronics contain lead &amp; tin (as solder) and copper (as wire &amp; PCB tracks), though the use of lead-free solder is now spreading </a:t>
            </a:r>
            <a:r>
              <a:rPr lang="en-US" sz="1600" dirty="0" smtClean="0">
                <a:latin typeface="Times New Roman" panose="02020603050405020304" pitchFamily="18" charset="0"/>
                <a:cs typeface="Times New Roman" panose="02020603050405020304" pitchFamily="18" charset="0"/>
              </a:rPr>
              <a:t>rapidly lead</a:t>
            </a:r>
            <a:r>
              <a:rPr lang="en-US" sz="1600" dirty="0">
                <a:latin typeface="Times New Roman" panose="02020603050405020304" pitchFamily="18" charset="0"/>
                <a:cs typeface="Times New Roman" panose="02020603050405020304" pitchFamily="18" charset="0"/>
              </a:rPr>
              <a:t>: solder, CRT monitors (Lead in glass), Lead-acid battery </a:t>
            </a:r>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6555" y="4817304"/>
            <a:ext cx="3498715" cy="1590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13315" y="4626520"/>
            <a:ext cx="2647950" cy="17673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013315" y="838200"/>
            <a:ext cx="2295913" cy="170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acidworker_pic"/>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013314" y="2819400"/>
            <a:ext cx="2295914" cy="14771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2697986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chemeClr val="tx1"/>
                </a:solidFill>
                <a:latin typeface="Algerian" panose="04020705040A02060702" pitchFamily="82" charset="0"/>
              </a:rPr>
              <a:t>Techniques &amp;Technologies</a:t>
            </a:r>
            <a:endParaRPr lang="en-US" dirty="0"/>
          </a:p>
        </p:txBody>
      </p:sp>
      <p:sp>
        <p:nvSpPr>
          <p:cNvPr id="3" name="Content Placeholder 2"/>
          <p:cNvSpPr>
            <a:spLocks noGrp="1"/>
          </p:cNvSpPr>
          <p:nvPr>
            <p:ph idx="1"/>
          </p:nvPr>
        </p:nvSpPr>
        <p:spPr/>
        <p:txBody>
          <a:bodyPr>
            <a:normAutofit/>
          </a:bodyPr>
          <a:lstStyle/>
          <a:p>
            <a:pPr marL="68580" lvl="0" indent="0">
              <a:buNone/>
            </a:pPr>
            <a:r>
              <a:rPr lang="en-US" sz="3000" b="1" u="sng" dirty="0">
                <a:solidFill>
                  <a:prstClr val="black"/>
                </a:solidFill>
                <a:latin typeface="Times New Roman" pitchFamily="18" charset="0"/>
                <a:cs typeface="Times New Roman" pitchFamily="18" charset="0"/>
              </a:rPr>
              <a:t>Explore Alternative Sources of </a:t>
            </a:r>
            <a:r>
              <a:rPr lang="en-US" sz="3000" b="1" u="sng" dirty="0" smtClean="0">
                <a:solidFill>
                  <a:prstClr val="black"/>
                </a:solidFill>
                <a:latin typeface="Times New Roman" pitchFamily="18" charset="0"/>
                <a:cs typeface="Times New Roman" pitchFamily="18" charset="0"/>
              </a:rPr>
              <a:t>Energy</a:t>
            </a:r>
            <a:endParaRPr lang="en-US" b="1" dirty="0" smtClean="0">
              <a:solidFill>
                <a:prstClr val="black"/>
              </a:solidFill>
              <a:latin typeface="Times New Roman" pitchFamily="18" charset="0"/>
              <a:cs typeface="Times New Roman" pitchFamily="18" charset="0"/>
            </a:endParaRPr>
          </a:p>
          <a:p>
            <a:pPr marL="68580" lvl="0" indent="0">
              <a:buNone/>
            </a:pPr>
            <a:r>
              <a:rPr lang="en-US" dirty="0" smtClean="0">
                <a:solidFill>
                  <a:prstClr val="black"/>
                </a:solidFill>
                <a:latin typeface="Times New Roman" pitchFamily="18" charset="0"/>
                <a:cs typeface="Times New Roman" pitchFamily="18" charset="0"/>
              </a:rPr>
              <a:t>The </a:t>
            </a:r>
            <a:r>
              <a:rPr lang="en-US" dirty="0">
                <a:solidFill>
                  <a:prstClr val="black"/>
                </a:solidFill>
                <a:latin typeface="Times New Roman" pitchFamily="18" charset="0"/>
                <a:cs typeface="Times New Roman" pitchFamily="18" charset="0"/>
              </a:rPr>
              <a:t>efficient resource utilization leads towards efficient methods to </a:t>
            </a:r>
            <a:r>
              <a:rPr lang="en-US" dirty="0" smtClean="0">
                <a:solidFill>
                  <a:prstClr val="black"/>
                </a:solidFill>
                <a:latin typeface="Times New Roman" pitchFamily="18" charset="0"/>
                <a:cs typeface="Times New Roman" pitchFamily="18" charset="0"/>
              </a:rPr>
              <a:t>evolve</a:t>
            </a:r>
            <a:r>
              <a:rPr lang="en-US" b="1" dirty="0" smtClean="0">
                <a:solidFill>
                  <a:prstClr val="black"/>
                </a:solidFill>
                <a:latin typeface="Times New Roman" pitchFamily="18" charset="0"/>
                <a:cs typeface="Times New Roman" pitchFamily="18" charset="0"/>
              </a:rPr>
              <a:t>. </a:t>
            </a:r>
            <a:r>
              <a:rPr lang="en-US" dirty="0">
                <a:solidFill>
                  <a:prstClr val="black"/>
                </a:solidFill>
                <a:latin typeface="Times New Roman" pitchFamily="18" charset="0"/>
                <a:cs typeface="Times New Roman" pitchFamily="18" charset="0"/>
              </a:rPr>
              <a:t>With time renewable and natural energy sources are being used to power data centers, such as nuclear or hydroelectric power, solar energy etc. This saves money and generates fewer CO2 emissions. </a:t>
            </a:r>
          </a:p>
          <a:p>
            <a:endParaRPr lang="en-US" dirty="0">
              <a:latin typeface="Times New Roman" pitchFamily="18" charset="0"/>
              <a:cs typeface="Times New Roman" pitchFamily="18" charset="0"/>
            </a:endParaRPr>
          </a:p>
        </p:txBody>
      </p:sp>
      <p:pic>
        <p:nvPicPr>
          <p:cNvPr id="4" name="Picture 3" descr="recycle.jpg"/>
          <p:cNvPicPr>
            <a:picLocks noChangeAspect="1"/>
          </p:cNvPicPr>
          <p:nvPr/>
        </p:nvPicPr>
        <p:blipFill>
          <a:blip r:embed="rId2" cstate="print"/>
          <a:stretch>
            <a:fillRect/>
          </a:stretch>
        </p:blipFill>
        <p:spPr>
          <a:xfrm>
            <a:off x="5846619" y="339436"/>
            <a:ext cx="914400" cy="914400"/>
          </a:xfrm>
          <a:prstGeom prst="rect">
            <a:avLst/>
          </a:prstGeom>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34200" y="5142600"/>
            <a:ext cx="1738632" cy="133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3417667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8" name="Rectangle 8"/>
          <p:cNvSpPr>
            <a:spLocks noGrp="1" noChangeArrowheads="1"/>
          </p:cNvSpPr>
          <p:nvPr>
            <p:ph type="title"/>
          </p:nvPr>
        </p:nvSpPr>
        <p:spPr>
          <a:xfrm>
            <a:off x="60325" y="338137"/>
            <a:ext cx="9144000" cy="1066801"/>
          </a:xfrm>
          <a:ln>
            <a:miter lim="800000"/>
            <a:headEnd/>
            <a:tailEnd/>
          </a:ln>
        </p:spPr>
        <p:style>
          <a:lnRef idx="0">
            <a:schemeClr val="accent1"/>
          </a:lnRef>
          <a:fillRef idx="3">
            <a:schemeClr val="accent1"/>
          </a:fillRef>
          <a:effectRef idx="3">
            <a:schemeClr val="accent1"/>
          </a:effectRef>
          <a:fontRef idx="minor">
            <a:schemeClr val="lt1"/>
          </a:fontRef>
        </p:style>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3200" smtClean="0">
                <a:solidFill>
                  <a:srgbClr val="000066"/>
                </a:solidFill>
                <a:latin typeface="Comic Sans MS" pitchFamily="66" charset="0"/>
              </a:rPr>
              <a:t>Greening the Users..</a:t>
            </a:r>
          </a:p>
        </p:txBody>
      </p:sp>
      <p:graphicFrame>
        <p:nvGraphicFramePr>
          <p:cNvPr id="4" name="Diagram 3"/>
          <p:cNvGraphicFramePr/>
          <p:nvPr/>
        </p:nvGraphicFramePr>
        <p:xfrm>
          <a:off x="152400" y="1676400"/>
          <a:ext cx="54864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FACSTAFFSTU_Green.jpg"/>
          <p:cNvPicPr>
            <a:picLocks noChangeAspect="1"/>
          </p:cNvPicPr>
          <p:nvPr/>
        </p:nvPicPr>
        <p:blipFill>
          <a:blip r:embed="rId7" cstate="print"/>
          <a:stretch>
            <a:fillRect/>
          </a:stretch>
        </p:blipFill>
        <p:spPr>
          <a:xfrm>
            <a:off x="5791200" y="1752600"/>
            <a:ext cx="1676400" cy="1981200"/>
          </a:xfrm>
          <a:prstGeom prst="rect">
            <a:avLst/>
          </a:prstGeom>
          <a:ln>
            <a:noFill/>
          </a:ln>
          <a:effectLst>
            <a:softEdge rad="112500"/>
          </a:effectLst>
        </p:spPr>
      </p:pic>
      <p:pic>
        <p:nvPicPr>
          <p:cNvPr id="6" name="Picture 5" descr="hybrid_usb_connector.jpg"/>
          <p:cNvPicPr>
            <a:picLocks noChangeAspect="1"/>
          </p:cNvPicPr>
          <p:nvPr/>
        </p:nvPicPr>
        <p:blipFill>
          <a:blip r:embed="rId8" cstate="print"/>
          <a:stretch>
            <a:fillRect/>
          </a:stretch>
        </p:blipFill>
        <p:spPr>
          <a:xfrm>
            <a:off x="7467600" y="1981200"/>
            <a:ext cx="1676400" cy="2209800"/>
          </a:xfrm>
          <a:prstGeom prst="rect">
            <a:avLst/>
          </a:prstGeom>
          <a:ln>
            <a:noFill/>
          </a:ln>
          <a:effectLst>
            <a:softEdge rad="112500"/>
          </a:effectLst>
        </p:spPr>
      </p:pic>
      <p:pic>
        <p:nvPicPr>
          <p:cNvPr id="7" name="Picture 6" descr="fuji_logo_greenit_4c_kopie_lo.jpg"/>
          <p:cNvPicPr>
            <a:picLocks noChangeAspect="1"/>
          </p:cNvPicPr>
          <p:nvPr/>
        </p:nvPicPr>
        <p:blipFill>
          <a:blip r:embed="rId9" cstate="print"/>
          <a:stretch>
            <a:fillRect/>
          </a:stretch>
        </p:blipFill>
        <p:spPr>
          <a:xfrm>
            <a:off x="5715000" y="3962400"/>
            <a:ext cx="1785270" cy="2057400"/>
          </a:xfrm>
          <a:prstGeom prst="rect">
            <a:avLst/>
          </a:prstGeom>
          <a:ln>
            <a:noFill/>
          </a:ln>
          <a:effectLst>
            <a:softEdge rad="112500"/>
          </a:effectLst>
        </p:spPr>
      </p:pic>
      <p:pic>
        <p:nvPicPr>
          <p:cNvPr id="8" name="Picture 7" descr="file-849-224269-13480.jpg"/>
          <p:cNvPicPr>
            <a:picLocks noChangeAspect="1"/>
          </p:cNvPicPr>
          <p:nvPr/>
        </p:nvPicPr>
        <p:blipFill>
          <a:blip r:embed="rId10" cstate="print"/>
          <a:srcRect l="13393" t="21429" r="14286" b="28571"/>
          <a:stretch>
            <a:fillRect/>
          </a:stretch>
        </p:blipFill>
        <p:spPr>
          <a:xfrm>
            <a:off x="7391400" y="4495800"/>
            <a:ext cx="1808018" cy="2209800"/>
          </a:xfrm>
          <a:prstGeom prst="rect">
            <a:avLst/>
          </a:prstGeom>
          <a:ln>
            <a:noFill/>
          </a:ln>
          <a:effectLst>
            <a:softEdge rad="112500"/>
          </a:effectLst>
        </p:spPr>
      </p:pic>
    </p:spTree>
    <p:extLst>
      <p:ext uri="{BB962C8B-B14F-4D97-AF65-F5344CB8AC3E}">
        <p14:creationId xmlns:p14="http://schemas.microsoft.com/office/powerpoint/2010/main" xmlns="" val="4004192390"/>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457200" y="304800"/>
            <a:ext cx="8229600" cy="838200"/>
          </a:xfrm>
        </p:spPr>
        <p:txBody>
          <a:bodyPr>
            <a:normAutofit/>
          </a:bodyPr>
          <a:lstStyle/>
          <a:p>
            <a:r>
              <a:rPr lang="en-US" sz="3200" b="1" u="sng" dirty="0">
                <a:solidFill>
                  <a:schemeClr val="tx1"/>
                </a:solidFill>
                <a:latin typeface="Algerian" panose="04020705040A02060702" pitchFamily="82" charset="0"/>
              </a:rPr>
              <a:t>Simple </a:t>
            </a:r>
            <a:r>
              <a:rPr lang="en-US" sz="3200" b="1" u="sng" dirty="0" smtClean="0">
                <a:solidFill>
                  <a:schemeClr val="tx1"/>
                </a:solidFill>
                <a:latin typeface="Algerian" panose="04020705040A02060702" pitchFamily="82" charset="0"/>
              </a:rPr>
              <a:t>Tasks we can do !</a:t>
            </a:r>
            <a:endParaRPr lang="en-IN" sz="3200" b="1" u="sng" dirty="0">
              <a:solidFill>
                <a:schemeClr val="tx1"/>
              </a:solidFill>
              <a:latin typeface="Algerian" panose="04020705040A02060702" pitchFamily="82" charset="0"/>
            </a:endParaRPr>
          </a:p>
        </p:txBody>
      </p:sp>
      <p:sp>
        <p:nvSpPr>
          <p:cNvPr id="3" name="Content Placeholder 2"/>
          <p:cNvSpPr>
            <a:spLocks noGrp="1"/>
          </p:cNvSpPr>
          <p:nvPr>
            <p:ph idx="1"/>
          </p:nvPr>
        </p:nvSpPr>
        <p:spPr>
          <a:xfrm>
            <a:off x="457200" y="1066800"/>
            <a:ext cx="8229600" cy="4648200"/>
          </a:xfrm>
        </p:spPr>
        <p:txBody>
          <a:bodyPr>
            <a:noAutofit/>
          </a:bodyPr>
          <a:lstStyle/>
          <a:p>
            <a:pPr lvl="0"/>
            <a:r>
              <a:rPr lang="en-IN" sz="2000" dirty="0">
                <a:latin typeface="Times New Roman" pitchFamily="18" charset="0"/>
                <a:cs typeface="Times New Roman" pitchFamily="18" charset="0"/>
              </a:rPr>
              <a:t>Buy and use a low power desktop or a laptop computer (40-90 watts) rather a higher power desktop (e.g. 300 watts).</a:t>
            </a:r>
          </a:p>
          <a:p>
            <a:pPr lvl="0"/>
            <a:r>
              <a:rPr lang="en-IN" sz="2000" dirty="0" smtClean="0">
                <a:latin typeface="Times New Roman" pitchFamily="18" charset="0"/>
                <a:cs typeface="Times New Roman" pitchFamily="18" charset="0"/>
              </a:rPr>
              <a:t>Thin </a:t>
            </a:r>
            <a:r>
              <a:rPr lang="en-IN" sz="2000" dirty="0">
                <a:latin typeface="Times New Roman" pitchFamily="18" charset="0"/>
                <a:cs typeface="Times New Roman" pitchFamily="18" charset="0"/>
              </a:rPr>
              <a:t>clients can use only 4 to 8 watts of power at the desktop as the processing is done by a server</a:t>
            </a:r>
            <a:r>
              <a:rPr lang="en-IN" sz="2000" dirty="0" smtClean="0">
                <a:latin typeface="Times New Roman" pitchFamily="18" charset="0"/>
                <a:cs typeface="Times New Roman" pitchFamily="18" charset="0"/>
              </a:rPr>
              <a:t>.</a:t>
            </a:r>
          </a:p>
          <a:p>
            <a:r>
              <a:rPr lang="en-IN" sz="2000" dirty="0">
                <a:latin typeface="Times New Roman" pitchFamily="18" charset="0"/>
                <a:cs typeface="Times New Roman" pitchFamily="18" charset="0"/>
              </a:rPr>
              <a:t>Buy hardware from manufacturers that have a hardware recycling scheme, and recycle your old computer equipment rather than sending it to landfill</a:t>
            </a:r>
            <a:r>
              <a:rPr lang="en-IN" sz="2000" dirty="0" smtClean="0">
                <a:latin typeface="Times New Roman" pitchFamily="18" charset="0"/>
                <a:cs typeface="Times New Roman" pitchFamily="18" charset="0"/>
              </a:rPr>
              <a:t>.</a:t>
            </a:r>
          </a:p>
          <a:p>
            <a:pPr lvl="0"/>
            <a:r>
              <a:rPr lang="en-IN" sz="2000" dirty="0">
                <a:latin typeface="Times New Roman" pitchFamily="18" charset="0"/>
                <a:cs typeface="Times New Roman" pitchFamily="18" charset="0"/>
              </a:rPr>
              <a:t>Use </a:t>
            </a:r>
            <a:r>
              <a:rPr lang="en-IN" sz="2000" dirty="0" smtClean="0">
                <a:latin typeface="Times New Roman" pitchFamily="18" charset="0"/>
                <a:cs typeface="Times New Roman" pitchFamily="18" charset="0"/>
              </a:rPr>
              <a:t>distributed</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servers instead of rack or standalone servers to reduce power consumption.</a:t>
            </a:r>
          </a:p>
          <a:p>
            <a:pPr lvl="0"/>
            <a:r>
              <a:rPr lang="en-IN" sz="2000" b="1" dirty="0" smtClean="0">
                <a:latin typeface="Times New Roman" pitchFamily="18" charset="0"/>
                <a:cs typeface="Times New Roman" pitchFamily="18" charset="0"/>
              </a:rPr>
              <a:t>Turn your computer and monitor </a:t>
            </a:r>
            <a:r>
              <a:rPr lang="en-IN" sz="2000" dirty="0" smtClean="0">
                <a:latin typeface="Times New Roman" pitchFamily="18" charset="0"/>
                <a:cs typeface="Times New Roman" pitchFamily="18" charset="0"/>
              </a:rPr>
              <a:t>off when you are not using it.</a:t>
            </a:r>
          </a:p>
          <a:p>
            <a:r>
              <a:rPr lang="en-IN" sz="2000" dirty="0" smtClean="0">
                <a:latin typeface="Times New Roman" pitchFamily="18" charset="0"/>
                <a:cs typeface="Times New Roman" pitchFamily="18" charset="0"/>
              </a:rPr>
              <a:t>Use </a:t>
            </a:r>
            <a:r>
              <a:rPr lang="en-IN" sz="2000" b="1" dirty="0" smtClean="0">
                <a:latin typeface="Times New Roman" pitchFamily="18" charset="0"/>
                <a:cs typeface="Times New Roman" pitchFamily="18" charset="0"/>
              </a:rPr>
              <a:t>Linux</a:t>
            </a:r>
            <a:r>
              <a:rPr lang="en-IN" sz="2000" dirty="0" smtClean="0">
                <a:latin typeface="Times New Roman" pitchFamily="18" charset="0"/>
                <a:cs typeface="Times New Roman" pitchFamily="18" charset="0"/>
              </a:rPr>
              <a:t> (such as </a:t>
            </a:r>
            <a:r>
              <a:rPr lang="en-IN" sz="2000" dirty="0" err="1" smtClean="0">
                <a:latin typeface="Times New Roman" pitchFamily="18" charset="0"/>
                <a:cs typeface="Times New Roman" pitchFamily="18" charset="0"/>
              </a:rPr>
              <a:t>Ubuntu</a:t>
            </a:r>
            <a:r>
              <a:rPr lang="en-IN" sz="2000" dirty="0" smtClean="0">
                <a:latin typeface="Times New Roman" pitchFamily="18" charset="0"/>
                <a:cs typeface="Times New Roman" pitchFamily="18" charset="0"/>
              </a:rPr>
              <a:t>), which requires less resources than many other operating systems on an older computer as a spare or a file server.</a:t>
            </a:r>
          </a:p>
          <a:p>
            <a:pPr lvl="0"/>
            <a:r>
              <a:rPr lang="en-IN" sz="2000" b="1" dirty="0" smtClean="0">
                <a:latin typeface="Times New Roman" pitchFamily="18" charset="0"/>
                <a:cs typeface="Times New Roman" pitchFamily="18" charset="0"/>
              </a:rPr>
              <a:t>Enable hibernation </a:t>
            </a:r>
            <a:r>
              <a:rPr lang="en-IN" sz="2000" dirty="0" smtClean="0">
                <a:latin typeface="Times New Roman" pitchFamily="18" charset="0"/>
                <a:cs typeface="Times New Roman" pitchFamily="18" charset="0"/>
              </a:rPr>
              <a:t>using the power management settings. Standby does not save as much power.</a:t>
            </a:r>
          </a:p>
          <a:p>
            <a:pPr lvl="0"/>
            <a:r>
              <a:rPr lang="en-IN" sz="2000" b="1" dirty="0" smtClean="0">
                <a:latin typeface="Times New Roman" pitchFamily="18" charset="0"/>
                <a:cs typeface="Times New Roman" pitchFamily="18" charset="0"/>
              </a:rPr>
              <a:t>Replace your CRT screen with an LCD screen</a:t>
            </a:r>
            <a:r>
              <a:rPr lang="en-IN" sz="2000" dirty="0" smtClean="0">
                <a:latin typeface="Times New Roman" pitchFamily="18" charset="0"/>
                <a:cs typeface="Times New Roman" pitchFamily="18" charset="0"/>
              </a:rPr>
              <a:t>.</a:t>
            </a:r>
          </a:p>
          <a:p>
            <a:r>
              <a:rPr lang="en-US" sz="2000" b="1" dirty="0" smtClean="0">
                <a:latin typeface="Times New Roman" pitchFamily="18" charset="0"/>
                <a:cs typeface="Times New Roman" pitchFamily="18" charset="0"/>
              </a:rPr>
              <a:t>Save Your Paper</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Green Print Saves Too!</a:t>
            </a:r>
          </a:p>
          <a:p>
            <a:endParaRPr lang="en-IN" sz="2000" dirty="0">
              <a:latin typeface="Times New Roman" pitchFamily="18" charset="0"/>
              <a:cs typeface="Times New Roman" pitchFamily="18" charset="0"/>
            </a:endParaRPr>
          </a:p>
        </p:txBody>
      </p:sp>
      <p:pic>
        <p:nvPicPr>
          <p:cNvPr id="5" name="Picture 4" descr="recycle.jpg"/>
          <p:cNvPicPr>
            <a:picLocks noChangeAspect="1"/>
          </p:cNvPicPr>
          <p:nvPr/>
        </p:nvPicPr>
        <p:blipFill>
          <a:blip r:embed="rId2" cstate="print"/>
          <a:stretch>
            <a:fillRect/>
          </a:stretch>
        </p:blipFill>
        <p:spPr>
          <a:xfrm>
            <a:off x="7772400" y="5562600"/>
            <a:ext cx="914400" cy="914400"/>
          </a:xfrm>
          <a:prstGeom prst="rect">
            <a:avLst/>
          </a:prstGeom>
        </p:spPr>
      </p:pic>
      <p:sp>
        <p:nvSpPr>
          <p:cNvPr id="2" name="Slide Number Placeholder 1"/>
          <p:cNvSpPr>
            <a:spLocks noGrp="1"/>
          </p:cNvSpPr>
          <p:nvPr>
            <p:ph type="sldNum" sz="quarter" idx="12"/>
          </p:nvPr>
        </p:nvSpPr>
        <p:spPr/>
        <p:txBody>
          <a:bodyPr/>
          <a:lstStyle/>
          <a:p>
            <a:fld id="{93C525BF-FC75-48CE-9339-4E1930207B97}" type="slidenum">
              <a:rPr lang="en-IN" smtClean="0"/>
              <a:pPr/>
              <a:t>24</a:t>
            </a:fld>
            <a:endParaRPr lang="en-IN"/>
          </a:p>
        </p:txBody>
      </p:sp>
    </p:spTree>
    <p:extLst>
      <p:ext uri="{BB962C8B-B14F-4D97-AF65-F5344CB8AC3E}">
        <p14:creationId xmlns:p14="http://schemas.microsoft.com/office/powerpoint/2010/main" xmlns="" val="30965983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43400" y="228600"/>
            <a:ext cx="4114800" cy="1600200"/>
          </a:xfrm>
        </p:spPr>
        <p:txBody>
          <a:bodyPr>
            <a:normAutofit fontScale="90000"/>
          </a:bodyPr>
          <a:lstStyle/>
          <a:p>
            <a:pPr algn="ctr"/>
            <a:r>
              <a:rPr lang="en-US" b="1" dirty="0" smtClean="0">
                <a:solidFill>
                  <a:schemeClr val="tx1"/>
                </a:solidFill>
                <a:latin typeface="Algerian" panose="04020705040A02060702" pitchFamily="82" charset="0"/>
              </a:rPr>
              <a:t>GREEN IT </a:t>
            </a:r>
            <a:br>
              <a:rPr lang="en-US" b="1" dirty="0" smtClean="0">
                <a:solidFill>
                  <a:schemeClr val="tx1"/>
                </a:solidFill>
                <a:latin typeface="Algerian" panose="04020705040A02060702" pitchFamily="82" charset="0"/>
              </a:rPr>
            </a:br>
            <a:r>
              <a:rPr lang="en-US" b="1" dirty="0" smtClean="0">
                <a:solidFill>
                  <a:schemeClr val="tx1"/>
                </a:solidFill>
                <a:latin typeface="Matura MT Script Capitals" panose="03020802060602070202" pitchFamily="66" charset="0"/>
              </a:rPr>
              <a:t>or </a:t>
            </a:r>
            <a:br>
              <a:rPr lang="en-US" b="1" dirty="0" smtClean="0">
                <a:solidFill>
                  <a:schemeClr val="tx1"/>
                </a:solidFill>
                <a:latin typeface="Matura MT Script Capitals" panose="03020802060602070202" pitchFamily="66" charset="0"/>
              </a:rPr>
            </a:br>
            <a:r>
              <a:rPr lang="en-US" b="1" dirty="0" smtClean="0">
                <a:solidFill>
                  <a:schemeClr val="tx1"/>
                </a:solidFill>
                <a:latin typeface="Algerian" panose="04020705040A02060702" pitchFamily="82" charset="0"/>
              </a:rPr>
              <a:t>GREEN </a:t>
            </a:r>
            <a:r>
              <a:rPr lang="en-US" b="1" dirty="0" err="1" smtClean="0">
                <a:solidFill>
                  <a:schemeClr val="tx1"/>
                </a:solidFill>
                <a:latin typeface="Algerian" panose="04020705040A02060702" pitchFamily="82" charset="0"/>
              </a:rPr>
              <a:t>COmputing</a:t>
            </a:r>
            <a:endParaRPr lang="en-US" b="1" dirty="0">
              <a:solidFill>
                <a:schemeClr val="tx1"/>
              </a:solidFill>
              <a:latin typeface="Algerian" panose="04020705040A02060702" pitchFamily="82" charset="0"/>
            </a:endParaRPr>
          </a:p>
        </p:txBody>
      </p:sp>
      <p:sp>
        <p:nvSpPr>
          <p:cNvPr id="5" name="Subtitle 4"/>
          <p:cNvSpPr>
            <a:spLocks noGrp="1"/>
          </p:cNvSpPr>
          <p:nvPr>
            <p:ph type="subTitle" idx="1"/>
          </p:nvPr>
        </p:nvSpPr>
        <p:spPr>
          <a:xfrm>
            <a:off x="4495800" y="2362200"/>
            <a:ext cx="3886200" cy="3810000"/>
          </a:xfrm>
        </p:spPr>
        <p:txBody>
          <a:bodyPr>
            <a:normAutofit/>
          </a:bodyPr>
          <a:lstStyle/>
          <a:p>
            <a:pPr marL="285750" indent="-285750">
              <a:buFontTx/>
              <a:buChar char="-"/>
            </a:pPr>
            <a:r>
              <a:rPr lang="en-US" b="1" dirty="0">
                <a:solidFill>
                  <a:schemeClr val="tx1"/>
                </a:solidFill>
              </a:rPr>
              <a:t>San </a:t>
            </a:r>
            <a:r>
              <a:rPr lang="en-US" b="1" dirty="0" err="1">
                <a:solidFill>
                  <a:schemeClr val="tx1"/>
                </a:solidFill>
              </a:rPr>
              <a:t>Murugesan</a:t>
            </a:r>
            <a:r>
              <a:rPr lang="en-US" b="1" dirty="0">
                <a:solidFill>
                  <a:schemeClr val="tx1"/>
                </a:solidFill>
              </a:rPr>
              <a:t> </a:t>
            </a:r>
            <a:r>
              <a:rPr lang="en-US" b="1" dirty="0" smtClean="0">
                <a:solidFill>
                  <a:schemeClr val="tx1"/>
                </a:solidFill>
              </a:rPr>
              <a:t>states </a:t>
            </a:r>
            <a:r>
              <a:rPr lang="en-US" b="1" dirty="0">
                <a:solidFill>
                  <a:schemeClr val="tx1"/>
                </a:solidFill>
              </a:rPr>
              <a:t>that </a:t>
            </a:r>
            <a:r>
              <a:rPr lang="en-US" b="1" dirty="0" smtClean="0">
                <a:solidFill>
                  <a:schemeClr val="tx1"/>
                </a:solidFill>
              </a:rPr>
              <a:t>green IT is  the study and practice of "</a:t>
            </a:r>
            <a:r>
              <a:rPr lang="en-US" b="1" dirty="0">
                <a:solidFill>
                  <a:schemeClr val="tx1"/>
                </a:solidFill>
              </a:rPr>
              <a:t>designing, manufacturing, using, </a:t>
            </a:r>
            <a:r>
              <a:rPr lang="en-US" b="1" dirty="0" smtClean="0">
                <a:solidFill>
                  <a:schemeClr val="tx1"/>
                </a:solidFill>
              </a:rPr>
              <a:t>and disposing of </a:t>
            </a:r>
            <a:r>
              <a:rPr lang="en-US" b="1" dirty="0">
                <a:solidFill>
                  <a:schemeClr val="tx1"/>
                </a:solidFill>
              </a:rPr>
              <a:t>computers, servers, and associated subsystems—such as monitors, printers, storage devices, and networking and communications systems — </a:t>
            </a:r>
            <a:r>
              <a:rPr lang="en-US" b="1" dirty="0" smtClean="0">
                <a:solidFill>
                  <a:schemeClr val="tx1"/>
                </a:solidFill>
              </a:rPr>
              <a:t>efficiently, economically  </a:t>
            </a:r>
            <a:r>
              <a:rPr lang="en-US" b="1" dirty="0">
                <a:solidFill>
                  <a:schemeClr val="tx1"/>
                </a:solidFill>
              </a:rPr>
              <a:t>and effectively with minimal or no impact on the </a:t>
            </a:r>
            <a:r>
              <a:rPr lang="en-US" b="1" dirty="0" smtClean="0">
                <a:solidFill>
                  <a:schemeClr val="tx1"/>
                </a:solidFill>
              </a:rPr>
              <a:t>environment</a:t>
            </a:r>
          </a:p>
          <a:p>
            <a:pPr marL="285750" indent="-285750">
              <a:buFontTx/>
              <a:buChar char="-"/>
            </a:pPr>
            <a:endParaRPr lang="en-US" b="1" dirty="0">
              <a:solidFill>
                <a:srgbClr val="002060"/>
              </a:solidFill>
            </a:endParaRPr>
          </a:p>
        </p:txBody>
      </p:sp>
      <p:pic>
        <p:nvPicPr>
          <p:cNvPr id="6" name="Picture 5" descr="eco-friendly"/>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533400" y="2895600"/>
            <a:ext cx="3581400" cy="3446895"/>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http://t2.gstatic.com/images?q=tbn:ANd9GcSeqoPNlsJsNXpfuPnJZH6nN27iBMeWZe_1ENEsB_rARs_B423IsA"/>
          <p:cNvPicPr/>
          <p:nvPr/>
        </p:nvPicPr>
        <p:blipFill>
          <a:blip r:embed="rId4" cstate="print"/>
          <a:srcRect/>
          <a:stretch>
            <a:fillRect/>
          </a:stretch>
        </p:blipFill>
        <p:spPr bwMode="auto">
          <a:xfrm>
            <a:off x="419100" y="228600"/>
            <a:ext cx="3810000" cy="2667000"/>
          </a:xfrm>
          <a:prstGeom prst="rect">
            <a:avLst/>
          </a:prstGeom>
          <a:ln>
            <a:noFill/>
          </a:ln>
          <a:effectLst>
            <a:softEdge rad="112500"/>
          </a:effectLst>
        </p:spPr>
      </p:pic>
    </p:spTree>
    <p:extLst>
      <p:ext uri="{BB962C8B-B14F-4D97-AF65-F5344CB8AC3E}">
        <p14:creationId xmlns:p14="http://schemas.microsoft.com/office/powerpoint/2010/main" xmlns="" val="117991890"/>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3490" y="1027664"/>
            <a:ext cx="7024744" cy="877336"/>
          </a:xfrm>
        </p:spPr>
        <p:txBody>
          <a:bodyPr>
            <a:normAutofit/>
          </a:bodyPr>
          <a:lstStyle/>
          <a:p>
            <a:pPr algn="ctr"/>
            <a:r>
              <a:rPr lang="en-US" sz="4600" b="1" u="sng" dirty="0" smtClean="0">
                <a:solidFill>
                  <a:schemeClr val="tx1"/>
                </a:solidFill>
                <a:latin typeface="Algerian" panose="04020705040A02060702" pitchFamily="82" charset="0"/>
              </a:rPr>
              <a:t>OBJECTIVES OF GREEN IT</a:t>
            </a:r>
            <a:endParaRPr lang="en-US" sz="4600" b="1" u="sng" dirty="0">
              <a:solidFill>
                <a:schemeClr val="tx1"/>
              </a:solidFill>
              <a:latin typeface="Algerian" panose="04020705040A02060702" pitchFamily="82" charset="0"/>
            </a:endParaRPr>
          </a:p>
        </p:txBody>
      </p:sp>
      <p:sp>
        <p:nvSpPr>
          <p:cNvPr id="5" name="Content Placeholder 4"/>
          <p:cNvSpPr>
            <a:spLocks noGrp="1"/>
          </p:cNvSpPr>
          <p:nvPr>
            <p:ph idx="1"/>
          </p:nvPr>
        </p:nvSpPr>
        <p:spPr/>
        <p:txBody>
          <a:bodyPr>
            <a:normAutofit fontScale="92500" lnSpcReduction="20000"/>
          </a:bodyPr>
          <a:lstStyle/>
          <a:p>
            <a:r>
              <a:rPr lang="en-US" altLang="en-US" sz="3000" b="1" dirty="0" smtClean="0">
                <a:latin typeface="Times New Roman" panose="02020603050405020304" pitchFamily="18" charset="0"/>
                <a:cs typeface="Times New Roman" panose="02020603050405020304" pitchFamily="18" charset="0"/>
              </a:rPr>
              <a:t> Enable sustainable IT growth.</a:t>
            </a:r>
          </a:p>
          <a:p>
            <a:r>
              <a:rPr lang="en-US" altLang="en-US" sz="3000" b="1" dirty="0" smtClean="0">
                <a:latin typeface="Times New Roman" panose="02020603050405020304" pitchFamily="18" charset="0"/>
                <a:cs typeface="Times New Roman" panose="02020603050405020304" pitchFamily="18" charset="0"/>
              </a:rPr>
              <a:t>Maximize energy efficiency during product’s life time.</a:t>
            </a:r>
          </a:p>
          <a:p>
            <a:r>
              <a:rPr lang="en-US" altLang="en-US" sz="3000" b="1" dirty="0" smtClean="0">
                <a:latin typeface="Times New Roman" panose="02020603050405020304" pitchFamily="18" charset="0"/>
                <a:cs typeface="Times New Roman" panose="02020603050405020304" pitchFamily="18" charset="0"/>
              </a:rPr>
              <a:t>Promote recyclability and biodegradability of defunct products and factory wastes.</a:t>
            </a:r>
          </a:p>
          <a:p>
            <a:r>
              <a:rPr lang="en-US" altLang="en-US" sz="3000" b="1" dirty="0" smtClean="0">
                <a:latin typeface="Times New Roman" panose="02020603050405020304" pitchFamily="18" charset="0"/>
                <a:cs typeface="Times New Roman" panose="02020603050405020304" pitchFamily="18" charset="0"/>
              </a:rPr>
              <a:t>Reduce </a:t>
            </a:r>
            <a:r>
              <a:rPr lang="en-US" altLang="en-US" sz="3000" b="1" dirty="0">
                <a:latin typeface="Times New Roman" panose="02020603050405020304" pitchFamily="18" charset="0"/>
                <a:cs typeface="Times New Roman" panose="02020603050405020304" pitchFamily="18" charset="0"/>
              </a:rPr>
              <a:t>the amount of hazardous materials used</a:t>
            </a:r>
          </a:p>
          <a:p>
            <a:r>
              <a:rPr lang="en-US" sz="3000" b="1" dirty="0" smtClean="0">
                <a:latin typeface="Times New Roman" panose="02020603050405020304" pitchFamily="18" charset="0"/>
                <a:cs typeface="Times New Roman" panose="02020603050405020304" pitchFamily="18" charset="0"/>
              </a:rPr>
              <a:t>Deliver better customer value</a:t>
            </a:r>
            <a:r>
              <a:rPr lang="en-US" b="1" dirty="0" smtClean="0"/>
              <a:t>.</a:t>
            </a:r>
            <a:endParaRPr lang="en-US" b="1" dirty="0"/>
          </a:p>
        </p:txBody>
      </p:sp>
      <p:pic>
        <p:nvPicPr>
          <p:cNvPr id="6" name="Picture 5" descr="recycle.jpg"/>
          <p:cNvPicPr>
            <a:picLocks noChangeAspect="1"/>
          </p:cNvPicPr>
          <p:nvPr/>
        </p:nvPicPr>
        <p:blipFill>
          <a:blip r:embed="rId2" cstate="print"/>
          <a:stretch>
            <a:fillRect/>
          </a:stretch>
        </p:blipFill>
        <p:spPr>
          <a:xfrm>
            <a:off x="5888182" y="152400"/>
            <a:ext cx="914400" cy="914400"/>
          </a:xfrm>
          <a:prstGeom prst="rect">
            <a:avLst/>
          </a:prstGeom>
        </p:spPr>
      </p:pic>
    </p:spTree>
    <p:extLst>
      <p:ext uri="{BB962C8B-B14F-4D97-AF65-F5344CB8AC3E}">
        <p14:creationId xmlns:p14="http://schemas.microsoft.com/office/powerpoint/2010/main" xmlns="" val="3898054306"/>
      </p:ext>
    </p:extLst>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a:xfrm>
            <a:off x="758825" y="244475"/>
            <a:ext cx="8385175" cy="1203325"/>
          </a:xfrm>
        </p:spPr>
        <p:txBody>
          <a:bodyPr>
            <a:normAutofit/>
          </a:bodyPr>
          <a:lstStyle/>
          <a:p>
            <a:pPr eaLnBrk="1" hangingPunct="1">
              <a:defRPr/>
            </a:pPr>
            <a:r>
              <a:rPr lang="en-US" sz="6000" b="0" u="sng" dirty="0" smtClean="0">
                <a:solidFill>
                  <a:schemeClr val="tx1"/>
                </a:solidFill>
                <a:latin typeface="Algerian" panose="04020705040A02060702" pitchFamily="82" charset="0"/>
              </a:rPr>
              <a:t>ORIGIN</a:t>
            </a:r>
            <a:endParaRPr lang="en-US" sz="6000" u="sng" dirty="0" smtClean="0">
              <a:solidFill>
                <a:schemeClr val="tx1"/>
              </a:solidFill>
              <a:latin typeface="Algerian" pitchFamily="82" charset="0"/>
            </a:endParaRPr>
          </a:p>
        </p:txBody>
      </p:sp>
      <p:sp>
        <p:nvSpPr>
          <p:cNvPr id="4099" name="Content Placeholder 2"/>
          <p:cNvSpPr>
            <a:spLocks noGrp="1"/>
          </p:cNvSpPr>
          <p:nvPr>
            <p:ph idx="4294967295"/>
          </p:nvPr>
        </p:nvSpPr>
        <p:spPr>
          <a:xfrm>
            <a:off x="609600" y="1371599"/>
            <a:ext cx="7086600" cy="4642139"/>
          </a:xfrm>
        </p:spPr>
        <p:txBody>
          <a:bodyPr>
            <a:normAutofit fontScale="77500" lnSpcReduction="20000"/>
          </a:bodyPr>
          <a:lstStyle/>
          <a:p>
            <a:pPr lvl="0"/>
            <a:endParaRPr lang="en-US" sz="3100" dirty="0" smtClean="0">
              <a:latin typeface="Times New Roman" pitchFamily="18" charset="0"/>
              <a:cs typeface="Times New Roman" pitchFamily="18" charset="0"/>
            </a:endParaRPr>
          </a:p>
          <a:p>
            <a:pPr lvl="0"/>
            <a:r>
              <a:rPr lang="en-US" sz="3100" dirty="0" smtClean="0">
                <a:latin typeface="Times New Roman" pitchFamily="18" charset="0"/>
                <a:cs typeface="Times New Roman" pitchFamily="18" charset="0"/>
              </a:rPr>
              <a:t>One </a:t>
            </a:r>
            <a:r>
              <a:rPr lang="en-US" sz="3100" dirty="0">
                <a:latin typeface="Times New Roman" pitchFamily="18" charset="0"/>
                <a:cs typeface="Times New Roman" pitchFamily="18" charset="0"/>
              </a:rPr>
              <a:t>of the first manifestations of the green computing movement was the launch of </a:t>
            </a:r>
            <a:r>
              <a:rPr lang="en-US" sz="3100" b="1" dirty="0">
                <a:latin typeface="Times New Roman" pitchFamily="18" charset="0"/>
                <a:cs typeface="Times New Roman" pitchFamily="18" charset="0"/>
              </a:rPr>
              <a:t>energy star</a:t>
            </a:r>
            <a:r>
              <a:rPr lang="en-US" sz="3100" dirty="0">
                <a:latin typeface="Times New Roman" pitchFamily="18" charset="0"/>
                <a:cs typeface="Times New Roman" pitchFamily="18" charset="0"/>
              </a:rPr>
              <a:t>  program back in 1992. </a:t>
            </a:r>
          </a:p>
          <a:p>
            <a:pPr>
              <a:buNone/>
            </a:pPr>
            <a:endParaRPr lang="en-US" sz="3100" dirty="0">
              <a:latin typeface="Times New Roman" pitchFamily="18" charset="0"/>
              <a:cs typeface="Times New Roman" pitchFamily="18" charset="0"/>
            </a:endParaRPr>
          </a:p>
          <a:p>
            <a:pPr lvl="0"/>
            <a:r>
              <a:rPr lang="en-US" sz="3100" b="1" dirty="0">
                <a:latin typeface="Times New Roman" pitchFamily="18" charset="0"/>
                <a:cs typeface="Times New Roman" pitchFamily="18" charset="0"/>
              </a:rPr>
              <a:t>Energy Star</a:t>
            </a:r>
            <a:r>
              <a:rPr lang="en-US" sz="3100" dirty="0">
                <a:latin typeface="Times New Roman" pitchFamily="18" charset="0"/>
                <a:cs typeface="Times New Roman" pitchFamily="18" charset="0"/>
              </a:rPr>
              <a:t> served as a kind of voluntary label awarded to computing products that succeeded in minimizing use of energy while maximizing efficiency</a:t>
            </a:r>
            <a:r>
              <a:rPr lang="en-US" sz="3100" dirty="0" smtClean="0">
                <a:latin typeface="Times New Roman" pitchFamily="18" charset="0"/>
                <a:cs typeface="Times New Roman" pitchFamily="18" charset="0"/>
              </a:rPr>
              <a:t>.</a:t>
            </a:r>
          </a:p>
          <a:p>
            <a:pPr marL="68580" lvl="0" indent="0">
              <a:buNone/>
            </a:pPr>
            <a:endParaRPr lang="en-US" sz="3100" dirty="0">
              <a:latin typeface="Times New Roman" pitchFamily="18" charset="0"/>
              <a:cs typeface="Times New Roman" pitchFamily="18" charset="0"/>
            </a:endParaRPr>
          </a:p>
          <a:p>
            <a:pPr lvl="0">
              <a:defRPr/>
            </a:pPr>
            <a:r>
              <a:rPr lang="en-US" sz="3100" dirty="0" smtClean="0">
                <a:latin typeface="Times New Roman" panose="02020603050405020304" pitchFamily="18" charset="0"/>
                <a:cs typeface="Times New Roman" panose="02020603050405020304" pitchFamily="18" charset="0"/>
              </a:rPr>
              <a:t>Energy </a:t>
            </a:r>
            <a:r>
              <a:rPr lang="en-US" sz="3100" dirty="0">
                <a:latin typeface="Times New Roman" panose="02020603050405020304" pitchFamily="18" charset="0"/>
                <a:cs typeface="Times New Roman" panose="02020603050405020304" pitchFamily="18" charset="0"/>
              </a:rPr>
              <a:t>Star applied to products like computer monitors, television sets and temperature control devices like refrigerators, </a:t>
            </a:r>
            <a:r>
              <a:rPr lang="en-US" sz="3100" dirty="0" smtClean="0">
                <a:latin typeface="Times New Roman" panose="02020603050405020304" pitchFamily="18" charset="0"/>
                <a:cs typeface="Times New Roman" panose="02020603050405020304" pitchFamily="18" charset="0"/>
              </a:rPr>
              <a:t>air                     conditioners</a:t>
            </a:r>
            <a:r>
              <a:rPr lang="en-US" sz="3100" dirty="0">
                <a:latin typeface="Times New Roman" panose="02020603050405020304" pitchFamily="18" charset="0"/>
                <a:cs typeface="Times New Roman" panose="02020603050405020304" pitchFamily="18" charset="0"/>
              </a:rPr>
              <a:t>, and similar items.</a:t>
            </a:r>
          </a:p>
          <a:p>
            <a:pPr eaLnBrk="1" hangingPunct="1">
              <a:defRPr/>
            </a:pPr>
            <a:endParaRPr lang="en-US" sz="3100" dirty="0" smtClean="0">
              <a:latin typeface="Times New Roman" panose="02020603050405020304" pitchFamily="18" charset="0"/>
              <a:cs typeface="Times New Roman" panose="02020603050405020304" pitchFamily="18" charset="0"/>
            </a:endParaRPr>
          </a:p>
          <a:p>
            <a:pPr eaLnBrk="1" hangingPunct="1">
              <a:defRPr/>
            </a:pPr>
            <a:endParaRPr lang="en-US" sz="3100" dirty="0" smtClean="0"/>
          </a:p>
        </p:txBody>
      </p:sp>
      <p:pic>
        <p:nvPicPr>
          <p:cNvPr id="7172" name="Picture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91200" y="5259532"/>
            <a:ext cx="2819400" cy="1619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recycle.jpg"/>
          <p:cNvPicPr>
            <a:picLocks noChangeAspect="1"/>
          </p:cNvPicPr>
          <p:nvPr/>
        </p:nvPicPr>
        <p:blipFill>
          <a:blip r:embed="rId3" cstate="print"/>
          <a:stretch>
            <a:fillRect/>
          </a:stretch>
        </p:blipFill>
        <p:spPr>
          <a:xfrm>
            <a:off x="5888182" y="152400"/>
            <a:ext cx="914400" cy="914400"/>
          </a:xfrm>
          <a:prstGeom prst="rect">
            <a:avLst/>
          </a:prstGeom>
        </p:spPr>
      </p:pic>
    </p:spTree>
    <p:extLst>
      <p:ext uri="{BB962C8B-B14F-4D97-AF65-F5344CB8AC3E}">
        <p14:creationId xmlns:p14="http://schemas.microsoft.com/office/powerpoint/2010/main" xmlns="" val="362615696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6" name="WordArt 10"/>
          <p:cNvSpPr>
            <a:spLocks noChangeArrowheads="1" noChangeShapeType="1" noTextEdit="1"/>
          </p:cNvSpPr>
          <p:nvPr/>
        </p:nvSpPr>
        <p:spPr bwMode="auto">
          <a:xfrm>
            <a:off x="533400" y="228600"/>
            <a:ext cx="7772400" cy="609600"/>
          </a:xfrm>
          <a:prstGeom prst="rect">
            <a:avLst/>
          </a:prstGeom>
        </p:spPr>
        <p:style>
          <a:lnRef idx="0">
            <a:schemeClr val="accent1"/>
          </a:lnRef>
          <a:fillRef idx="3">
            <a:schemeClr val="accent1"/>
          </a:fillRef>
          <a:effectRef idx="3">
            <a:schemeClr val="accent1"/>
          </a:effectRef>
          <a:fontRef idx="minor">
            <a:schemeClr val="lt1"/>
          </a:fontRef>
        </p:style>
        <p:txBody>
          <a:bodyPr wrap="none"/>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a:solidFill>
                  <a:srgbClr val="000066"/>
                </a:solidFill>
                <a:latin typeface="Arial Black" pitchFamily="34" charset="0"/>
              </a:rPr>
              <a:t>ICT'S  Global Carbon Dioxide Emissions</a:t>
            </a:r>
          </a:p>
          <a:p>
            <a:pPr algn="ctr" eaLnBrk="1" hangingPunct="1"/>
            <a:r>
              <a:rPr lang="en-US" altLang="en-US" sz="1200" b="1"/>
              <a:t>Information and Communication Technology</a:t>
            </a:r>
            <a:r>
              <a:rPr lang="en-US" altLang="en-US" sz="1200"/>
              <a:t> </a:t>
            </a:r>
          </a:p>
        </p:txBody>
      </p:sp>
      <p:pic>
        <p:nvPicPr>
          <p:cNvPr id="34827" name="Picture 11"/>
          <p:cNvPicPr>
            <a:picLocks noGrp="1" noChangeAspect="1" noChangeArrowheads="1"/>
          </p:cNvPicPr>
          <p:nvPr>
            <p:ph type="body" idx="1"/>
          </p:nvPr>
        </p:nvPicPr>
        <p:blipFill>
          <a:blip r:embed="rId2" cstate="print"/>
          <a:srcRect/>
          <a:stretch>
            <a:fillRect/>
          </a:stretch>
        </p:blipFill>
        <p:spPr>
          <a:xfrm>
            <a:off x="384233" y="1371600"/>
            <a:ext cx="8338893" cy="5232400"/>
          </a:xfrm>
          <a:effectLst>
            <a:softEdge rad="112500"/>
          </a:effectLst>
        </p:spPr>
      </p:pic>
      <p:pic>
        <p:nvPicPr>
          <p:cNvPr id="7174" name="Picture 5" descr="pc.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34200" y="2133600"/>
            <a:ext cx="161925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5" name="Picture 6" descr="file-849-224269-13480.jpg"/>
          <p:cNvPicPr>
            <a:picLocks noChangeAspect="1"/>
          </p:cNvPicPr>
          <p:nvPr/>
        </p:nvPicPr>
        <p:blipFill>
          <a:blip r:embed="rId4" cstate="print">
            <a:extLst>
              <a:ext uri="{28A0092B-C50C-407E-A947-70E740481C1C}">
                <a14:useLocalDpi xmlns:a14="http://schemas.microsoft.com/office/drawing/2010/main" xmlns="" val="0"/>
              </a:ext>
            </a:extLst>
          </a:blip>
          <a:srcRect l="38333" t="36667" r="36667" b="36665"/>
          <a:stretch>
            <a:fillRect/>
          </a:stretch>
        </p:blipFill>
        <p:spPr bwMode="auto">
          <a:xfrm>
            <a:off x="6400800" y="4648200"/>
            <a:ext cx="11430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1"/>
          <p:cNvPicPr>
            <a:picLocks noChangeAspect="1" noChangeArrowheads="1"/>
          </p:cNvPicPr>
          <p:nvPr/>
        </p:nvPicPr>
        <p:blipFill>
          <a:blip r:embed="rId5" cstate="print"/>
          <a:srcRect t="71875"/>
          <a:stretch>
            <a:fillRect/>
          </a:stretch>
        </p:blipFill>
        <p:spPr bwMode="auto">
          <a:xfrm>
            <a:off x="5486400" y="1524000"/>
            <a:ext cx="1485900" cy="685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appliance.jpg"/>
          <p:cNvPicPr>
            <a:picLocks noChangeAspect="1"/>
          </p:cNvPicPr>
          <p:nvPr/>
        </p:nvPicPr>
        <p:blipFill>
          <a:blip r:embed="rId6" cstate="print"/>
          <a:srcRect l="51718" b="12222"/>
          <a:stretch>
            <a:fillRect/>
          </a:stretch>
        </p:blipFill>
        <p:spPr>
          <a:xfrm rot="5400000">
            <a:off x="1371117" y="4877283"/>
            <a:ext cx="840131" cy="1601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178" name="Picture 9" descr="png_picto-software-configuration.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90600" y="3429000"/>
            <a:ext cx="9525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71735967"/>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685800"/>
            <a:ext cx="7024744" cy="838200"/>
          </a:xfrm>
        </p:spPr>
        <p:txBody>
          <a:bodyPr>
            <a:normAutofit/>
          </a:bodyPr>
          <a:lstStyle/>
          <a:p>
            <a:r>
              <a:rPr lang="en-US" sz="4600" b="1" u="sng" dirty="0" smtClean="0">
                <a:solidFill>
                  <a:schemeClr val="tx1"/>
                </a:solidFill>
                <a:latin typeface="Algerian" panose="04020705040A02060702" pitchFamily="82" charset="0"/>
                <a:cs typeface="Times New Roman" panose="02020603050405020304" pitchFamily="18" charset="0"/>
              </a:rPr>
              <a:t>ROAD TO GREEN IT</a:t>
            </a:r>
            <a:endParaRPr lang="en-US" sz="4600" b="1" u="sng" dirty="0">
              <a:solidFill>
                <a:schemeClr val="tx1"/>
              </a:solidFill>
              <a:latin typeface="Algerian" panose="04020705040A02060702" pitchFamily="82" charset="0"/>
              <a:cs typeface="Times New Roman" panose="02020603050405020304" pitchFamily="18" charset="0"/>
            </a:endParaRPr>
          </a:p>
        </p:txBody>
      </p:sp>
      <p:pic>
        <p:nvPicPr>
          <p:cNvPr id="7" name="Content Placeholder 4"/>
          <p:cNvPicPr>
            <a:picLocks noGrp="1" noChangeAspect="1" noChangeArrowheads="1"/>
          </p:cNvPicPr>
          <p:nvPr>
            <p:ph sz="quarter" idx="13"/>
          </p:nvPr>
        </p:nvPicPr>
        <p:blipFill>
          <a:blip r:embed="rId2" cstate="print">
            <a:extLst>
              <a:ext uri="{28A0092B-C50C-407E-A947-70E740481C1C}">
                <a14:useLocalDpi xmlns:a14="http://schemas.microsoft.com/office/drawing/2010/main" xmlns="" val="0"/>
              </a:ext>
            </a:extLst>
          </a:blip>
          <a:stretch>
            <a:fillRect/>
          </a:stretch>
        </p:blipFill>
        <p:spPr bwMode="auto">
          <a:xfrm>
            <a:off x="609601" y="1600200"/>
            <a:ext cx="4876800" cy="49322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accent1">
                      <a:gamma/>
                      <a:shade val="60000"/>
                      <a:invGamma/>
                    </a:schemeClr>
                  </a:outerShdw>
                </a:effectLst>
              </a14:hiddenEffects>
            </a:ext>
          </a:extLst>
        </p:spPr>
      </p:pic>
      <p:sp>
        <p:nvSpPr>
          <p:cNvPr id="9" name="Content Placeholder 8"/>
          <p:cNvSpPr>
            <a:spLocks noGrp="1"/>
          </p:cNvSpPr>
          <p:nvPr>
            <p:ph sz="quarter" idx="14"/>
          </p:nvPr>
        </p:nvSpPr>
        <p:spPr>
          <a:xfrm>
            <a:off x="5410200" y="2666999"/>
            <a:ext cx="2971800" cy="3139439"/>
          </a:xfrm>
        </p:spPr>
        <p:txBody>
          <a:bodyPr/>
          <a:lstStyle/>
          <a:p>
            <a:r>
              <a:rPr lang="en-US" dirty="0">
                <a:latin typeface="Times New Roman" pitchFamily="18" charset="0"/>
                <a:cs typeface="Times New Roman" pitchFamily="18" charset="0"/>
              </a:rPr>
              <a:t>Green Use </a:t>
            </a:r>
          </a:p>
          <a:p>
            <a:r>
              <a:rPr lang="en-US" dirty="0">
                <a:latin typeface="Times New Roman" pitchFamily="18" charset="0"/>
                <a:cs typeface="Times New Roman" pitchFamily="18" charset="0"/>
              </a:rPr>
              <a:t>Green Disposal </a:t>
            </a:r>
          </a:p>
          <a:p>
            <a:r>
              <a:rPr lang="en-US" dirty="0">
                <a:latin typeface="Times New Roman" pitchFamily="18" charset="0"/>
                <a:cs typeface="Times New Roman" pitchFamily="18" charset="0"/>
              </a:rPr>
              <a:t>Green Design</a:t>
            </a:r>
          </a:p>
          <a:p>
            <a:r>
              <a:rPr lang="en-US" dirty="0">
                <a:latin typeface="Times New Roman" pitchFamily="18" charset="0"/>
                <a:cs typeface="Times New Roman" pitchFamily="18" charset="0"/>
              </a:rPr>
              <a:t>Green Manufacturing</a:t>
            </a:r>
          </a:p>
          <a:p>
            <a:endParaRPr lang="en-US" dirty="0"/>
          </a:p>
        </p:txBody>
      </p:sp>
      <p:pic>
        <p:nvPicPr>
          <p:cNvPr id="10" name="Picture 9" descr="recycle.jpg"/>
          <p:cNvPicPr>
            <a:picLocks noChangeAspect="1"/>
          </p:cNvPicPr>
          <p:nvPr/>
        </p:nvPicPr>
        <p:blipFill>
          <a:blip r:embed="rId3" cstate="print"/>
          <a:stretch>
            <a:fillRect/>
          </a:stretch>
        </p:blipFill>
        <p:spPr>
          <a:xfrm>
            <a:off x="6248400" y="228600"/>
            <a:ext cx="914400" cy="914400"/>
          </a:xfrm>
          <a:prstGeom prst="rect">
            <a:avLst/>
          </a:prstGeom>
        </p:spPr>
      </p:pic>
    </p:spTree>
    <p:extLst>
      <p:ext uri="{BB962C8B-B14F-4D97-AF65-F5344CB8AC3E}">
        <p14:creationId xmlns:p14="http://schemas.microsoft.com/office/powerpoint/2010/main" xmlns="" val="329928627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sz="4800" b="1" u="sng" dirty="0" smtClean="0">
                <a:solidFill>
                  <a:schemeClr val="tx1"/>
                </a:solidFill>
                <a:latin typeface="Algerian" panose="04020705040A02060702" pitchFamily="82" charset="0"/>
              </a:rPr>
              <a:t>ACTION PLANS</a:t>
            </a:r>
            <a:endParaRPr lang="en-US" sz="4800" b="1" u="sng" dirty="0">
              <a:solidFill>
                <a:schemeClr val="tx1"/>
              </a:solidFill>
              <a:latin typeface="Algerian" panose="04020705040A02060702" pitchFamily="82" charset="0"/>
            </a:endParaRPr>
          </a:p>
        </p:txBody>
      </p:sp>
      <p:sp>
        <p:nvSpPr>
          <p:cNvPr id="3" name="Content Placeholder 2"/>
          <p:cNvSpPr>
            <a:spLocks noGrp="1"/>
          </p:cNvSpPr>
          <p:nvPr>
            <p:ph idx="1"/>
          </p:nvPr>
        </p:nvSpPr>
        <p:spPr>
          <a:xfrm>
            <a:off x="1043492" y="1447800"/>
            <a:ext cx="6777317" cy="5029200"/>
          </a:xfrm>
        </p:spPr>
        <p:txBody>
          <a:bodyPr>
            <a:normAutofit/>
          </a:bodyPr>
          <a:lstStyle/>
          <a:p>
            <a:pPr>
              <a:buFont typeface="Wingdings" panose="05000000000000000000" pitchFamily="2" charset="2"/>
              <a:buChar char="Ø"/>
            </a:pPr>
            <a:r>
              <a:rPr lang="en-US" sz="2000" b="1" i="1" u="sng" dirty="0" smtClean="0">
                <a:solidFill>
                  <a:schemeClr val="tx1"/>
                </a:solidFill>
                <a:latin typeface="Times New Roman" panose="02020603050405020304" pitchFamily="18" charset="0"/>
                <a:cs typeface="Times New Roman" panose="02020603050405020304" pitchFamily="18" charset="0"/>
              </a:rPr>
              <a:t>Initiative by Apple: </a:t>
            </a:r>
          </a:p>
          <a:p>
            <a:r>
              <a:rPr lang="en-US" sz="1500" dirty="0" smtClean="0">
                <a:latin typeface="Times New Roman" pitchFamily="18" charset="0"/>
                <a:cs typeface="Times New Roman" pitchFamily="18" charset="0"/>
              </a:rPr>
              <a:t>MacBook keyboards are made from </a:t>
            </a:r>
            <a:r>
              <a:rPr lang="en-US" sz="1500" b="1" dirty="0" smtClean="0">
                <a:latin typeface="Times New Roman" pitchFamily="18" charset="0"/>
                <a:cs typeface="Times New Roman" pitchFamily="18" charset="0"/>
              </a:rPr>
              <a:t>one single piece of aluminum </a:t>
            </a:r>
          </a:p>
          <a:p>
            <a:r>
              <a:rPr lang="en-US" sz="1500" dirty="0" smtClean="0">
                <a:latin typeface="Times New Roman" pitchFamily="18" charset="0"/>
                <a:cs typeface="Times New Roman" pitchFamily="18" charset="0"/>
              </a:rPr>
              <a:t>MacBook pro notebooks have long lasting batteries where as a </a:t>
            </a:r>
            <a:r>
              <a:rPr lang="en-US" sz="1500" b="1" dirty="0" smtClean="0">
                <a:solidFill>
                  <a:schemeClr val="tx1"/>
                </a:solidFill>
                <a:latin typeface="Times New Roman" pitchFamily="18" charset="0"/>
                <a:cs typeface="Times New Roman" pitchFamily="18" charset="0"/>
              </a:rPr>
              <a:t>normal notebook uses three batteries</a:t>
            </a:r>
            <a:r>
              <a:rPr lang="en-US" sz="1500" dirty="0" smtClean="0">
                <a:latin typeface="Times New Roman" pitchFamily="18" charset="0"/>
                <a:cs typeface="Times New Roman" pitchFamily="18" charset="0"/>
              </a:rPr>
              <a:t>.  </a:t>
            </a:r>
            <a:r>
              <a:rPr lang="en-US" sz="1500" b="1" dirty="0" smtClean="0">
                <a:solidFill>
                  <a:schemeClr val="tx1"/>
                </a:solidFill>
                <a:latin typeface="Times New Roman" pitchFamily="18" charset="0"/>
                <a:cs typeface="Times New Roman" pitchFamily="18" charset="0"/>
              </a:rPr>
              <a:t>MacBook will only use one through out its life time</a:t>
            </a:r>
            <a:r>
              <a:rPr lang="en-US" sz="1500" dirty="0" smtClean="0">
                <a:latin typeface="Times New Roman" pitchFamily="18" charset="0"/>
                <a:cs typeface="Times New Roman" pitchFamily="18" charset="0"/>
              </a:rPr>
              <a:t>.  </a:t>
            </a:r>
            <a:endParaRPr lang="en-US" sz="1500" dirty="0">
              <a:latin typeface="Times New Roman" pitchFamily="18" charset="0"/>
              <a:cs typeface="Times New Roman" pitchFamily="18" charset="0"/>
            </a:endParaRPr>
          </a:p>
          <a:p>
            <a:pPr>
              <a:buFont typeface="Wingdings" panose="05000000000000000000" pitchFamily="2" charset="2"/>
              <a:buChar char="Ø"/>
            </a:pPr>
            <a:r>
              <a:rPr lang="en-US" sz="2000" b="1" i="1" u="sng" dirty="0" smtClean="0">
                <a:latin typeface="Times New Roman" panose="02020603050405020304" pitchFamily="18" charset="0"/>
                <a:cs typeface="Times New Roman" panose="02020603050405020304" pitchFamily="18" charset="0"/>
              </a:rPr>
              <a:t>Initiatives by DELL: </a:t>
            </a:r>
          </a:p>
          <a:p>
            <a:r>
              <a:rPr lang="en-US" sz="1500" dirty="0" smtClean="0">
                <a:latin typeface="Times New Roman" pitchFamily="18" charset="0"/>
                <a:cs typeface="Times New Roman" pitchFamily="18" charset="0"/>
              </a:rPr>
              <a:t>Their </a:t>
            </a:r>
            <a:r>
              <a:rPr lang="en-US" sz="1500" dirty="0">
                <a:latin typeface="Times New Roman" pitchFamily="18" charset="0"/>
                <a:cs typeface="Times New Roman" pitchFamily="18" charset="0"/>
              </a:rPr>
              <a:t>free world-wide product </a:t>
            </a:r>
            <a:r>
              <a:rPr lang="en-US" sz="1500" b="1" dirty="0">
                <a:latin typeface="Times New Roman" pitchFamily="18" charset="0"/>
                <a:cs typeface="Times New Roman" pitchFamily="18" charset="0"/>
              </a:rPr>
              <a:t>recycling program </a:t>
            </a:r>
            <a:r>
              <a:rPr lang="en-US" sz="1500" dirty="0">
                <a:latin typeface="Times New Roman" pitchFamily="18" charset="0"/>
                <a:cs typeface="Times New Roman" pitchFamily="18" charset="0"/>
              </a:rPr>
              <a:t>allows user to properly dispose their product safely.</a:t>
            </a:r>
          </a:p>
          <a:p>
            <a:r>
              <a:rPr lang="en-US" sz="1500" dirty="0">
                <a:latin typeface="Times New Roman" pitchFamily="18" charset="0"/>
                <a:cs typeface="Times New Roman" pitchFamily="18" charset="0"/>
              </a:rPr>
              <a:t>Their “</a:t>
            </a:r>
            <a:r>
              <a:rPr lang="en-US" sz="1500" b="1" dirty="0">
                <a:latin typeface="Times New Roman" pitchFamily="18" charset="0"/>
                <a:cs typeface="Times New Roman" pitchFamily="18" charset="0"/>
              </a:rPr>
              <a:t>Plant a tree for me</a:t>
            </a:r>
            <a:r>
              <a:rPr lang="en-US" sz="1500" dirty="0">
                <a:latin typeface="Times New Roman" pitchFamily="18" charset="0"/>
                <a:cs typeface="Times New Roman" pitchFamily="18" charset="0"/>
              </a:rPr>
              <a:t>” project can offset a customers carbon emissions for only three dollars</a:t>
            </a:r>
            <a:r>
              <a:rPr lang="en-US" sz="1500" dirty="0" smtClean="0">
                <a:latin typeface="Times New Roman" pitchFamily="18" charset="0"/>
                <a:cs typeface="Times New Roman" pitchFamily="18" charset="0"/>
              </a:rPr>
              <a:t>.</a:t>
            </a:r>
          </a:p>
          <a:p>
            <a:pPr>
              <a:buFont typeface="Wingdings" panose="05000000000000000000" pitchFamily="2" charset="2"/>
              <a:buChar char="Ø"/>
            </a:pPr>
            <a:r>
              <a:rPr lang="en-US" sz="2000" b="1" i="1" u="sng" dirty="0" smtClean="0">
                <a:latin typeface="Times New Roman" pitchFamily="18" charset="0"/>
                <a:cs typeface="Times New Roman" pitchFamily="18" charset="0"/>
              </a:rPr>
              <a:t>Initiatives by IBM:</a:t>
            </a:r>
          </a:p>
          <a:p>
            <a:r>
              <a:rPr lang="en-US" sz="1500" dirty="0" smtClean="0">
                <a:latin typeface="Times New Roman" panose="02020603050405020304" pitchFamily="18" charset="0"/>
                <a:cs typeface="Times New Roman" panose="02020603050405020304" pitchFamily="18" charset="0"/>
              </a:rPr>
              <a:t>Provides services on </a:t>
            </a:r>
            <a:r>
              <a:rPr lang="en-US" sz="1500" dirty="0">
                <a:latin typeface="Times New Roman" panose="02020603050405020304" pitchFamily="18" charset="0"/>
                <a:cs typeface="Times New Roman" panose="02020603050405020304" pitchFamily="18" charset="0"/>
              </a:rPr>
              <a:t>the </a:t>
            </a:r>
            <a:r>
              <a:rPr lang="en-US" sz="1500" b="1" dirty="0">
                <a:latin typeface="Times New Roman" panose="02020603050405020304" pitchFamily="18" charset="0"/>
                <a:cs typeface="Times New Roman" panose="02020603050405020304" pitchFamily="18" charset="0"/>
              </a:rPr>
              <a:t>Lean </a:t>
            </a:r>
            <a:r>
              <a:rPr lang="en-US" sz="1500" b="1" dirty="0" smtClean="0">
                <a:latin typeface="Times New Roman" panose="02020603050405020304" pitchFamily="18" charset="0"/>
                <a:cs typeface="Times New Roman" panose="02020603050405020304" pitchFamily="18" charset="0"/>
              </a:rPr>
              <a:t>Six Sigma </a:t>
            </a:r>
            <a:r>
              <a:rPr lang="en-US" sz="1500" b="1" dirty="0">
                <a:latin typeface="Times New Roman" panose="02020603050405020304" pitchFamily="18" charset="0"/>
                <a:cs typeface="Times New Roman" panose="02020603050405020304" pitchFamily="18" charset="0"/>
              </a:rPr>
              <a:t>principles of efficiency</a:t>
            </a:r>
            <a:r>
              <a:rPr lang="en-US" sz="1500" dirty="0">
                <a:latin typeface="Times New Roman" panose="02020603050405020304" pitchFamily="18" charset="0"/>
                <a:cs typeface="Times New Roman" panose="02020603050405020304" pitchFamily="18" charset="0"/>
              </a:rPr>
              <a:t>. </a:t>
            </a:r>
            <a:endParaRPr lang="en-US" sz="1500" dirty="0" smtClean="0">
              <a:latin typeface="Times New Roman" panose="02020603050405020304" pitchFamily="18" charset="0"/>
              <a:cs typeface="Times New Roman" panose="02020603050405020304" pitchFamily="18" charset="0"/>
            </a:endParaRPr>
          </a:p>
          <a:p>
            <a:r>
              <a:rPr lang="en-US" sz="1500" dirty="0" smtClean="0">
                <a:latin typeface="Times New Roman" panose="02020603050405020304" pitchFamily="18" charset="0"/>
                <a:cs typeface="Times New Roman" panose="02020603050405020304" pitchFamily="18" charset="0"/>
              </a:rPr>
              <a:t>This </a:t>
            </a:r>
            <a:r>
              <a:rPr lang="en-US" sz="1500" dirty="0">
                <a:latin typeface="Times New Roman" panose="02020603050405020304" pitchFamily="18" charset="0"/>
                <a:cs typeface="Times New Roman" panose="02020603050405020304" pitchFamily="18" charset="0"/>
              </a:rPr>
              <a:t>consulting service is aimed at examining use of </a:t>
            </a:r>
            <a:r>
              <a:rPr lang="en-US" sz="1500" dirty="0" smtClean="0">
                <a:latin typeface="Times New Roman" panose="02020603050405020304" pitchFamily="18" charset="0"/>
                <a:cs typeface="Times New Roman" panose="02020603050405020304" pitchFamily="18" charset="0"/>
              </a:rPr>
              <a:t>energy and </a:t>
            </a:r>
            <a:r>
              <a:rPr lang="en-US" sz="1500" dirty="0">
                <a:latin typeface="Times New Roman" panose="02020603050405020304" pitchFamily="18" charset="0"/>
                <a:cs typeface="Times New Roman" panose="02020603050405020304" pitchFamily="18" charset="0"/>
              </a:rPr>
              <a:t>water and subsequently providing the control measures to conserve energy.</a:t>
            </a:r>
          </a:p>
          <a:p>
            <a:r>
              <a:rPr lang="en-US" sz="1500" dirty="0" smtClean="0">
                <a:latin typeface="Times New Roman" panose="02020603050405020304" pitchFamily="18" charset="0"/>
                <a:cs typeface="Times New Roman" panose="02020603050405020304" pitchFamily="18" charset="0"/>
              </a:rPr>
              <a:t>IBM </a:t>
            </a:r>
            <a:r>
              <a:rPr lang="en-US" sz="1500" dirty="0">
                <a:latin typeface="Times New Roman" panose="02020603050405020304" pitchFamily="18" charset="0"/>
                <a:cs typeface="Times New Roman" panose="02020603050405020304" pitchFamily="18" charset="0"/>
              </a:rPr>
              <a:t>in </a:t>
            </a:r>
            <a:r>
              <a:rPr lang="en-US" sz="1500" dirty="0" smtClean="0">
                <a:latin typeface="Times New Roman" panose="02020603050405020304" pitchFamily="18" charset="0"/>
                <a:cs typeface="Times New Roman" panose="02020603050405020304" pitchFamily="18" charset="0"/>
              </a:rPr>
              <a:t>2010 saved </a:t>
            </a:r>
            <a:r>
              <a:rPr lang="en-US" sz="1500" dirty="0">
                <a:latin typeface="Times New Roman" panose="02020603050405020304" pitchFamily="18" charset="0"/>
                <a:cs typeface="Times New Roman" panose="02020603050405020304" pitchFamily="18" charset="0"/>
              </a:rPr>
              <a:t>around </a:t>
            </a:r>
            <a:r>
              <a:rPr lang="en-US" sz="1500" dirty="0" smtClean="0">
                <a:latin typeface="Times New Roman" panose="02020603050405020304" pitchFamily="18" charset="0"/>
                <a:cs typeface="Times New Roman" panose="02020603050405020304" pitchFamily="18" charset="0"/>
              </a:rPr>
              <a:t>14.6 </a:t>
            </a:r>
            <a:r>
              <a:rPr lang="en-US" sz="1500" dirty="0">
                <a:latin typeface="Times New Roman" panose="02020603050405020304" pitchFamily="18" charset="0"/>
                <a:cs typeface="Times New Roman" panose="02020603050405020304" pitchFamily="18" charset="0"/>
              </a:rPr>
              <a:t>billion kWh </a:t>
            </a:r>
            <a:r>
              <a:rPr lang="en-US" sz="1500" dirty="0" smtClean="0">
                <a:latin typeface="Times New Roman" panose="02020603050405020304" pitchFamily="18" charset="0"/>
                <a:cs typeface="Times New Roman" panose="02020603050405020304" pitchFamily="18" charset="0"/>
              </a:rPr>
              <a:t>of electricity </a:t>
            </a:r>
            <a:r>
              <a:rPr lang="en-US" sz="1500" dirty="0">
                <a:latin typeface="Times New Roman" panose="02020603050405020304" pitchFamily="18" charset="0"/>
                <a:cs typeface="Times New Roman" panose="02020603050405020304" pitchFamily="18" charset="0"/>
              </a:rPr>
              <a:t>and </a:t>
            </a:r>
            <a:r>
              <a:rPr lang="en-US" sz="1500" b="1" dirty="0">
                <a:latin typeface="Times New Roman" panose="02020603050405020304" pitchFamily="18" charset="0"/>
                <a:cs typeface="Times New Roman" panose="02020603050405020304" pitchFamily="18" charset="0"/>
              </a:rPr>
              <a:t>prevented almost </a:t>
            </a:r>
            <a:r>
              <a:rPr lang="en-US" sz="1500" b="1" dirty="0" smtClean="0">
                <a:latin typeface="Times New Roman" panose="02020603050405020304" pitchFamily="18" charset="0"/>
                <a:cs typeface="Times New Roman" panose="02020603050405020304" pitchFamily="18" charset="0"/>
              </a:rPr>
              <a:t>12  </a:t>
            </a:r>
            <a:r>
              <a:rPr lang="en-US" sz="1500" b="1" dirty="0">
                <a:latin typeface="Times New Roman" panose="02020603050405020304" pitchFamily="18" charset="0"/>
                <a:cs typeface="Times New Roman" panose="02020603050405020304" pitchFamily="18" charset="0"/>
              </a:rPr>
              <a:t>million metric tones of CO2 emissions</a:t>
            </a:r>
            <a:r>
              <a:rPr lang="en-US" sz="15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endParaRPr lang="en-US" sz="1500" dirty="0" smtClean="0">
              <a:latin typeface="Times New Roman" pitchFamily="18" charset="0"/>
              <a:cs typeface="Times New Roman" pitchFamily="18" charset="0"/>
            </a:endParaRPr>
          </a:p>
          <a:p>
            <a:endParaRPr lang="en-US" sz="1500" dirty="0" smtClean="0">
              <a:latin typeface="Times New Roman" pitchFamily="18" charset="0"/>
              <a:cs typeface="Times New Roman" pitchFamily="18" charset="0"/>
            </a:endParaRPr>
          </a:p>
        </p:txBody>
      </p:sp>
      <p:pic>
        <p:nvPicPr>
          <p:cNvPr id="4" name="Picture 3" descr="recycle.jpg"/>
          <p:cNvPicPr>
            <a:picLocks noChangeAspect="1"/>
          </p:cNvPicPr>
          <p:nvPr/>
        </p:nvPicPr>
        <p:blipFill>
          <a:blip r:embed="rId2" cstate="print"/>
          <a:stretch>
            <a:fillRect/>
          </a:stretch>
        </p:blipFill>
        <p:spPr>
          <a:xfrm>
            <a:off x="5867400" y="90055"/>
            <a:ext cx="914400" cy="914400"/>
          </a:xfrm>
          <a:prstGeom prst="rect">
            <a:avLst/>
          </a:prstGeom>
        </p:spPr>
      </p:pic>
      <p:sp>
        <p:nvSpPr>
          <p:cNvPr id="5" name="Slide Number Placeholder 4"/>
          <p:cNvSpPr>
            <a:spLocks noGrp="1"/>
          </p:cNvSpPr>
          <p:nvPr>
            <p:ph type="sldNum" sz="quarter" idx="12"/>
          </p:nvPr>
        </p:nvSpPr>
        <p:spPr/>
        <p:txBody>
          <a:bodyPr/>
          <a:lstStyle/>
          <a:p>
            <a:fld id="{93C525BF-FC75-48CE-9339-4E1930207B97}" type="slidenum">
              <a:rPr lang="en-IN" smtClean="0"/>
              <a:pPr/>
              <a:t>8</a:t>
            </a:fld>
            <a:endParaRPr lang="en-IN"/>
          </a:p>
        </p:txBody>
      </p:sp>
    </p:spTree>
    <p:extLst>
      <p:ext uri="{BB962C8B-B14F-4D97-AF65-F5344CB8AC3E}">
        <p14:creationId xmlns:p14="http://schemas.microsoft.com/office/powerpoint/2010/main" xmlns="" val="255717080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rmAutofit/>
          </a:bodyPr>
          <a:lstStyle/>
          <a:p>
            <a:r>
              <a:rPr lang="en-US" sz="4800" b="1" u="sng" dirty="0" smtClean="0">
                <a:solidFill>
                  <a:schemeClr val="tx1"/>
                </a:solidFill>
                <a:latin typeface="Algerian" panose="04020705040A02060702" pitchFamily="82" charset="0"/>
              </a:rPr>
              <a:t>ACTION PLANS</a:t>
            </a:r>
            <a:endParaRPr lang="en-US" sz="4800" b="1" u="sng" dirty="0">
              <a:solidFill>
                <a:schemeClr val="tx1"/>
              </a:solidFill>
              <a:latin typeface="Algerian" panose="04020705040A02060702" pitchFamily="82" charset="0"/>
            </a:endParaRPr>
          </a:p>
        </p:txBody>
      </p:sp>
      <p:sp>
        <p:nvSpPr>
          <p:cNvPr id="3" name="Content Placeholder 2"/>
          <p:cNvSpPr>
            <a:spLocks noGrp="1"/>
          </p:cNvSpPr>
          <p:nvPr>
            <p:ph idx="1"/>
          </p:nvPr>
        </p:nvSpPr>
        <p:spPr>
          <a:xfrm>
            <a:off x="990600" y="1808018"/>
            <a:ext cx="6777317" cy="5029200"/>
          </a:xfrm>
        </p:spPr>
        <p:txBody>
          <a:bodyPr>
            <a:normAutofit/>
          </a:bodyPr>
          <a:lstStyle/>
          <a:p>
            <a:pPr>
              <a:buFont typeface="Wingdings" panose="05000000000000000000" pitchFamily="2" charset="2"/>
              <a:buChar char="Ø"/>
            </a:pPr>
            <a:r>
              <a:rPr lang="en-US" sz="2000" b="1" i="1" u="sng" dirty="0" smtClean="0">
                <a:solidFill>
                  <a:schemeClr val="tx1"/>
                </a:solidFill>
                <a:latin typeface="Times New Roman" panose="02020603050405020304" pitchFamily="18" charset="0"/>
                <a:cs typeface="Times New Roman" panose="02020603050405020304" pitchFamily="18" charset="0"/>
              </a:rPr>
              <a:t>Initiative by VMware: </a:t>
            </a:r>
          </a:p>
          <a:p>
            <a:r>
              <a:rPr lang="en-US" sz="1800" dirty="0" smtClean="0">
                <a:latin typeface="Times New Roman" panose="02020603050405020304" pitchFamily="18" charset="0"/>
                <a:cs typeface="Times New Roman" panose="02020603050405020304" pitchFamily="18" charset="0"/>
              </a:rPr>
              <a:t>It is the </a:t>
            </a:r>
            <a:r>
              <a:rPr lang="en-US" sz="1800" b="1" dirty="0">
                <a:latin typeface="Times New Roman" panose="02020603050405020304" pitchFamily="18" charset="0"/>
                <a:cs typeface="Times New Roman" panose="02020603050405020304" pitchFamily="18" charset="0"/>
              </a:rPr>
              <a:t>global leader in </a:t>
            </a:r>
            <a:r>
              <a:rPr lang="en-US" sz="1800" b="1" dirty="0" smtClean="0">
                <a:latin typeface="Times New Roman" panose="02020603050405020304" pitchFamily="18" charset="0"/>
                <a:cs typeface="Times New Roman" panose="02020603050405020304" pitchFamily="18" charset="0"/>
              </a:rPr>
              <a:t>virtualization solutions from </a:t>
            </a:r>
            <a:r>
              <a:rPr lang="en-US" sz="1800" b="1" dirty="0">
                <a:latin typeface="Times New Roman" panose="02020603050405020304" pitchFamily="18" charset="0"/>
                <a:cs typeface="Times New Roman" panose="02020603050405020304" pitchFamily="18" charset="0"/>
              </a:rPr>
              <a:t>the desktop through the datacenter and to the </a:t>
            </a:r>
            <a:r>
              <a:rPr lang="en-US" sz="1800" b="1" dirty="0" smtClean="0">
                <a:latin typeface="Times New Roman" panose="02020603050405020304" pitchFamily="18" charset="0"/>
                <a:cs typeface="Times New Roman" panose="02020603050405020304" pitchFamily="18" charset="0"/>
              </a:rPr>
              <a:t>cloud</a:t>
            </a:r>
            <a:r>
              <a:rPr lang="en-US" sz="1800" dirty="0" smtClean="0">
                <a:latin typeface="Times New Roman" panose="02020603050405020304" pitchFamily="18" charset="0"/>
                <a:cs typeface="Times New Roman" panose="02020603050405020304" pitchFamily="18" charset="0"/>
              </a:rPr>
              <a:t>. </a:t>
            </a:r>
          </a:p>
          <a:p>
            <a:r>
              <a:rPr lang="en-US" sz="1800" dirty="0" smtClean="0">
                <a:latin typeface="Times New Roman" panose="02020603050405020304" pitchFamily="18" charset="0"/>
                <a:cs typeface="Times New Roman" panose="02020603050405020304" pitchFamily="18" charset="0"/>
              </a:rPr>
              <a:t>Throughout </a:t>
            </a:r>
            <a:r>
              <a:rPr lang="en-US" sz="1800" dirty="0">
                <a:latin typeface="Times New Roman" panose="02020603050405020304" pitchFamily="18" charset="0"/>
                <a:cs typeface="Times New Roman" panose="02020603050405020304" pitchFamily="18" charset="0"/>
              </a:rPr>
              <a:t>its design and </a:t>
            </a:r>
            <a:r>
              <a:rPr lang="en-US" sz="1800" dirty="0" err="1">
                <a:latin typeface="Times New Roman" panose="02020603050405020304" pitchFamily="18" charset="0"/>
                <a:cs typeface="Times New Roman" panose="02020603050405020304" pitchFamily="18" charset="0"/>
              </a:rPr>
              <a:t>buildout</a:t>
            </a:r>
            <a:r>
              <a:rPr lang="en-US" sz="1800" dirty="0" smtClean="0">
                <a:latin typeface="Times New Roman" panose="02020603050405020304" pitchFamily="18" charset="0"/>
                <a:cs typeface="Times New Roman" panose="02020603050405020304" pitchFamily="18" charset="0"/>
              </a:rPr>
              <a:t>, VMware </a:t>
            </a:r>
            <a:r>
              <a:rPr lang="en-US" sz="1800" dirty="0">
                <a:latin typeface="Times New Roman" panose="02020603050405020304" pitchFamily="18" charset="0"/>
                <a:cs typeface="Times New Roman" panose="02020603050405020304" pitchFamily="18" charset="0"/>
              </a:rPr>
              <a:t>chose industry best practices to </a:t>
            </a:r>
            <a:r>
              <a:rPr lang="en-US" sz="1800" b="1" dirty="0">
                <a:latin typeface="Times New Roman" panose="02020603050405020304" pitchFamily="18" charset="0"/>
                <a:cs typeface="Times New Roman" panose="02020603050405020304" pitchFamily="18" charset="0"/>
              </a:rPr>
              <a:t>create an energy-efficient facility that </a:t>
            </a:r>
            <a:r>
              <a:rPr lang="en-US" sz="1800" b="1" dirty="0" smtClean="0">
                <a:latin typeface="Times New Roman" panose="02020603050405020304" pitchFamily="18" charset="0"/>
                <a:cs typeface="Times New Roman" panose="02020603050405020304" pitchFamily="18" charset="0"/>
              </a:rPr>
              <a:t>utilizes cutting-edge </a:t>
            </a:r>
            <a:r>
              <a:rPr lang="en-US" sz="1800" b="1" dirty="0">
                <a:latin typeface="Times New Roman" panose="02020603050405020304" pitchFamily="18" charset="0"/>
                <a:cs typeface="Times New Roman" panose="02020603050405020304" pitchFamily="18" charset="0"/>
              </a:rPr>
              <a:t>technology</a:t>
            </a:r>
            <a:r>
              <a:rPr lang="en-US" sz="1800" dirty="0">
                <a:latin typeface="Times New Roman" panose="02020603050405020304" pitchFamily="18" charset="0"/>
                <a:cs typeface="Times New Roman" panose="02020603050405020304" pitchFamily="18" charset="0"/>
              </a:rPr>
              <a:t> and maximizes the use of </a:t>
            </a:r>
            <a:r>
              <a:rPr lang="en-US" sz="1800" b="1" dirty="0">
                <a:latin typeface="Times New Roman" panose="02020603050405020304" pitchFamily="18" charset="0"/>
                <a:cs typeface="Times New Roman" panose="02020603050405020304" pitchFamily="18" charset="0"/>
              </a:rPr>
              <a:t>VMware virtualization software</a:t>
            </a:r>
            <a:r>
              <a:rPr lang="en-US" sz="1500" dirty="0">
                <a:latin typeface="Times New Roman" panose="02020603050405020304" pitchFamily="18" charset="0"/>
                <a:cs typeface="Times New Roman" panose="02020603050405020304" pitchFamily="18" charset="0"/>
              </a:rPr>
              <a:t>. </a:t>
            </a:r>
            <a:endParaRPr lang="en-US" sz="1500" dirty="0" smtClean="0">
              <a:latin typeface="Times New Roman" panose="02020603050405020304" pitchFamily="18" charset="0"/>
              <a:cs typeface="Times New Roman" panose="02020603050405020304" pitchFamily="18" charset="0"/>
            </a:endParaRPr>
          </a:p>
          <a:p>
            <a:pPr marL="68580" indent="0">
              <a:buNone/>
            </a:pPr>
            <a:endParaRPr lang="en-US" sz="1500" dirty="0" smtClean="0">
              <a:latin typeface="Times New Roman" panose="02020603050405020304" pitchFamily="18" charset="0"/>
              <a:cs typeface="Times New Roman" panose="02020603050405020304" pitchFamily="18" charset="0"/>
            </a:endParaRPr>
          </a:p>
          <a:p>
            <a:pPr>
              <a:buNone/>
            </a:pPr>
            <a:endParaRPr lang="en-US" sz="1800" dirty="0" smtClean="0">
              <a:latin typeface="Times New Roman" pitchFamily="18" charset="0"/>
              <a:cs typeface="Times New Roman" pitchFamily="18" charset="0"/>
            </a:endParaRPr>
          </a:p>
        </p:txBody>
      </p:sp>
      <p:pic>
        <p:nvPicPr>
          <p:cNvPr id="4" name="Picture 3" descr="recycle.jpg"/>
          <p:cNvPicPr>
            <a:picLocks noChangeAspect="1"/>
          </p:cNvPicPr>
          <p:nvPr/>
        </p:nvPicPr>
        <p:blipFill>
          <a:blip r:embed="rId2" cstate="print"/>
          <a:stretch>
            <a:fillRect/>
          </a:stretch>
        </p:blipFill>
        <p:spPr>
          <a:xfrm>
            <a:off x="5867400" y="90055"/>
            <a:ext cx="914400" cy="914400"/>
          </a:xfrm>
          <a:prstGeom prst="rect">
            <a:avLst/>
          </a:prstGeom>
        </p:spPr>
      </p:pic>
      <p:sp>
        <p:nvSpPr>
          <p:cNvPr id="5" name="Slide Number Placeholder 4"/>
          <p:cNvSpPr>
            <a:spLocks noGrp="1"/>
          </p:cNvSpPr>
          <p:nvPr>
            <p:ph type="sldNum" sz="quarter" idx="12"/>
          </p:nvPr>
        </p:nvSpPr>
        <p:spPr/>
        <p:txBody>
          <a:bodyPr/>
          <a:lstStyle/>
          <a:p>
            <a:fld id="{93C525BF-FC75-48CE-9339-4E1930207B97}" type="slidenum">
              <a:rPr lang="en-IN" smtClean="0"/>
              <a:pPr/>
              <a:t>9</a:t>
            </a:fld>
            <a:endParaRPr lang="en-IN"/>
          </a:p>
        </p:txBody>
      </p:sp>
    </p:spTree>
    <p:extLst>
      <p:ext uri="{BB962C8B-B14F-4D97-AF65-F5344CB8AC3E}">
        <p14:creationId xmlns:p14="http://schemas.microsoft.com/office/powerpoint/2010/main" xmlns="" val="470860851"/>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1091</TotalTime>
  <Words>1443</Words>
  <Application>Microsoft Office PowerPoint</Application>
  <PresentationFormat>On-screen Show (4:3)</PresentationFormat>
  <Paragraphs>162</Paragraphs>
  <Slides>24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26" baseType="lpstr">
      <vt:lpstr>Austin</vt:lpstr>
      <vt:lpstr>Photo Editor Photo</vt:lpstr>
      <vt:lpstr> Green IT</vt:lpstr>
      <vt:lpstr>Slide 2</vt:lpstr>
      <vt:lpstr>GREEN IT  or  GREEN COmputing</vt:lpstr>
      <vt:lpstr>OBJECTIVES OF GREEN IT</vt:lpstr>
      <vt:lpstr>ORIGIN</vt:lpstr>
      <vt:lpstr>Slide 6</vt:lpstr>
      <vt:lpstr>ROAD TO GREEN IT</vt:lpstr>
      <vt:lpstr>ACTION PLANS</vt:lpstr>
      <vt:lpstr>ACTION PLANS</vt:lpstr>
      <vt:lpstr>COMPANIES GOING GREEN…</vt:lpstr>
      <vt:lpstr>Approaches to green IT </vt:lpstr>
      <vt:lpstr>Techniques to enable Green IT</vt:lpstr>
      <vt:lpstr>Techniques and Technologies</vt:lpstr>
      <vt:lpstr>Optimize IT Energy use</vt:lpstr>
      <vt:lpstr>Techniques and Technologies</vt:lpstr>
      <vt:lpstr>Techniques and Technologies</vt:lpstr>
      <vt:lpstr>Slide 17</vt:lpstr>
      <vt:lpstr>Techniques &amp;Technologies</vt:lpstr>
      <vt:lpstr>Techniques &amp;Technologies</vt:lpstr>
      <vt:lpstr>Techniques &amp;Technologies</vt:lpstr>
      <vt:lpstr>E WASTE DISPOSAL </vt:lpstr>
      <vt:lpstr>Techniques &amp;Technologies</vt:lpstr>
      <vt:lpstr>Greening the Users..</vt:lpstr>
      <vt:lpstr>Simple Tasks we can do !</vt:lpstr>
    </vt:vector>
  </TitlesOfParts>
  <Company>GSSG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Green IT</dc:title>
  <dc:creator>NIDHI</dc:creator>
  <cp:lastModifiedBy>Windows User</cp:lastModifiedBy>
  <cp:revision>44</cp:revision>
  <dcterms:created xsi:type="dcterms:W3CDTF">2014-11-13T16:27:14Z</dcterms:created>
  <dcterms:modified xsi:type="dcterms:W3CDTF">2015-11-05T04:18:27Z</dcterms:modified>
</cp:coreProperties>
</file>